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sldIdLst>
    <p:sldId id="258" r:id="rId2"/>
    <p:sldId id="259" r:id="rId3"/>
    <p:sldId id="260" r:id="rId4"/>
    <p:sldId id="257" r:id="rId5"/>
    <p:sldId id="261" r:id="rId6"/>
    <p:sldId id="262" r:id="rId7"/>
    <p:sldId id="263"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300" r:id="rId41"/>
    <p:sldId id="301" r:id="rId42"/>
    <p:sldId id="302" r:id="rId43"/>
    <p:sldId id="303" r:id="rId44"/>
    <p:sldId id="304" r:id="rId45"/>
    <p:sldId id="305" r:id="rId46"/>
    <p:sldId id="307" r:id="rId47"/>
    <p:sldId id="306" r:id="rId48"/>
    <p:sldId id="308" r:id="rId49"/>
    <p:sldId id="309" r:id="rId5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49"/>
    <p:penClr>
      <a:srgbClr val="00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6039" autoAdjust="0"/>
    <p:restoredTop sz="94660"/>
  </p:normalViewPr>
  <p:slideViewPr>
    <p:cSldViewPr>
      <p:cViewPr varScale="1">
        <p:scale>
          <a:sx n="88" d="100"/>
          <a:sy n="88" d="100"/>
        </p:scale>
        <p:origin x="-86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8" name="Tytuł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pl-PL" smtClean="0"/>
              <a:t>Kliknij, aby edytować styl</a:t>
            </a:r>
            <a:endParaRPr kumimoji="0" lang="en-US"/>
          </a:p>
        </p:txBody>
      </p:sp>
      <p:sp>
        <p:nvSpPr>
          <p:cNvPr id="28" name="Symbol zastępczy daty 27"/>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17" name="Symbol zastępczy stopki 16"/>
          <p:cNvSpPr>
            <a:spLocks noGrp="1"/>
          </p:cNvSpPr>
          <p:nvPr>
            <p:ph type="ftr" sz="quarter" idx="11"/>
          </p:nvPr>
        </p:nvSpPr>
        <p:spPr/>
        <p:txBody>
          <a:bodyPr/>
          <a:lstStyle/>
          <a:p>
            <a:endParaRPr lang="pl-PL"/>
          </a:p>
        </p:txBody>
      </p:sp>
      <p:sp>
        <p:nvSpPr>
          <p:cNvPr id="29" name="Symbol zastępczy numeru slajdu 28"/>
          <p:cNvSpPr>
            <a:spLocks noGrp="1"/>
          </p:cNvSpPr>
          <p:nvPr>
            <p:ph type="sldNum" sz="quarter" idx="12"/>
          </p:nvPr>
        </p:nvSpPr>
        <p:spPr/>
        <p:txBody>
          <a:bodyPr/>
          <a:lstStyle/>
          <a:p>
            <a:fld id="{20B10006-768A-4C0C-8F2D-8D171EFA2458}" type="slidenum">
              <a:rPr lang="pl-PL" smtClean="0"/>
              <a:pPr/>
              <a:t>‹#›</a:t>
            </a:fld>
            <a:endParaRPr lang="pl-PL"/>
          </a:p>
        </p:txBody>
      </p:sp>
      <p:sp>
        <p:nvSpPr>
          <p:cNvPr id="9" name="Podtytuł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0B10006-768A-4C0C-8F2D-8D171EFA2458}"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0B10006-768A-4C0C-8F2D-8D171EFA2458}"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0B10006-768A-4C0C-8F2D-8D171EFA2458}"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3">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a:xfrm>
            <a:off x="7924800" y="6416675"/>
            <a:ext cx="762000" cy="365125"/>
          </a:xfrm>
        </p:spPr>
        <p:txBody>
          <a:bodyPr/>
          <a:lstStyle/>
          <a:p>
            <a:fld id="{20B10006-768A-4C0C-8F2D-8D171EFA2458}"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0B10006-768A-4C0C-8F2D-8D171EFA2458}"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20B10006-768A-4C0C-8F2D-8D171EFA2458}"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20B10006-768A-4C0C-8F2D-8D171EFA2458}"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20B10006-768A-4C0C-8F2D-8D171EFA2458}"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0B10006-768A-4C0C-8F2D-8D171EFA2458}"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pl-PL" smtClean="0">
                <a:solidFill>
                  <a:schemeClr val="lt1"/>
                </a:solidFill>
                <a:latin typeface="+mn-lt"/>
                <a:ea typeface="+mn-ea"/>
                <a:cs typeface="+mn-cs"/>
              </a:rPr>
              <a:t>Kliknij ikonę, aby dodać obraz</a:t>
            </a:r>
            <a:endParaRPr kumimoji="0" lang="en-US" dirty="0">
              <a:solidFill>
                <a:schemeClr val="lt1"/>
              </a:solidFill>
              <a:latin typeface="+mn-lt"/>
              <a:ea typeface="+mn-ea"/>
              <a:cs typeface="+mn-cs"/>
            </a:endParaRPr>
          </a:p>
        </p:txBody>
      </p:sp>
      <p:sp>
        <p:nvSpPr>
          <p:cNvPr id="4" name="Symbol zastępczy tekstu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58E54CC2-80FD-4C12-BDC2-626B7BCEB6FC}" type="datetimeFigureOut">
              <a:rPr lang="pl-PL" smtClean="0"/>
              <a:pPr/>
              <a:t>2012-06-28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0B10006-768A-4C0C-8F2D-8D171EFA2458}"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ymbol zastępczy tytułu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8E54CC2-80FD-4C12-BDC2-626B7BCEB6FC}" type="datetimeFigureOut">
              <a:rPr lang="pl-PL" smtClean="0"/>
              <a:pPr/>
              <a:t>2012-06-28</a:t>
            </a:fld>
            <a:endParaRPr lang="pl-PL"/>
          </a:p>
        </p:txBody>
      </p:sp>
      <p:sp>
        <p:nvSpPr>
          <p:cNvPr id="3" name="Symbol zastępczy stopki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pl-PL"/>
          </a:p>
        </p:txBody>
      </p:sp>
      <p:sp>
        <p:nvSpPr>
          <p:cNvPr id="23" name="Symbol zastępczy numeru slajd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0B10006-768A-4C0C-8F2D-8D171EFA2458}" type="slidenum">
              <a:rPr lang="pl-PL" smtClean="0"/>
              <a:pPr/>
              <a:t>‹#›</a:t>
            </a:fld>
            <a:endParaRPr lang="pl-PL"/>
          </a:p>
        </p:txBody>
      </p:sp>
    </p:spTree>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1357290" y="1643050"/>
            <a:ext cx="8183880" cy="2932378"/>
          </a:xfrm>
        </p:spPr>
        <p:txBody>
          <a:bodyPr>
            <a:noAutofit/>
          </a:bodyPr>
          <a:lstStyle/>
          <a:p>
            <a:pPr>
              <a:buNone/>
            </a:pPr>
            <a:r>
              <a:rPr lang="pl-PL"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howcard Gothic" pitchFamily="82" charset="0"/>
              </a:rPr>
              <a:t>Klasa II gimnazjum        przedstawia…</a:t>
            </a:r>
            <a:r>
              <a:rPr lang="pl-PL" sz="4000" dirty="0" smtClean="0">
                <a:solidFill>
                  <a:srgbClr val="FFC000"/>
                </a:solidFill>
                <a:latin typeface="Showcard Gothic" pitchFamily="82" charset="0"/>
              </a:rPr>
              <a:t/>
            </a:r>
            <a:br>
              <a:rPr lang="pl-PL" sz="4000" dirty="0" smtClean="0">
                <a:solidFill>
                  <a:srgbClr val="FFC000"/>
                </a:solidFill>
                <a:latin typeface="Showcard Gothic" pitchFamily="82" charset="0"/>
              </a:rPr>
            </a:br>
            <a:r>
              <a:rPr lang="pl-PL" sz="4000" dirty="0" smtClean="0"/>
              <a:t/>
            </a:r>
            <a:br>
              <a:rPr lang="pl-PL" sz="4000" dirty="0" smtClean="0"/>
            </a:br>
            <a:r>
              <a:rPr lang="pl-PL" sz="4000" dirty="0" smtClean="0"/>
              <a:t> </a:t>
            </a:r>
            <a:br>
              <a:rPr lang="pl-PL" sz="4000" dirty="0" smtClean="0"/>
            </a:br>
            <a:r>
              <a:rPr lang="pl-PL" sz="4000" dirty="0" smtClean="0"/>
              <a:t/>
            </a:r>
            <a:br>
              <a:rPr lang="pl-PL" sz="4000" dirty="0" smtClean="0"/>
            </a:br>
            <a:endParaRPr lang="pl-PL"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428596" y="857232"/>
            <a:ext cx="8183880" cy="4187952"/>
          </a:xfrm>
        </p:spPr>
        <p:txBody>
          <a:bodyPr>
            <a:normAutofit/>
          </a:bodyPr>
          <a:lstStyle/>
          <a:p>
            <a:pPr>
              <a:buNone/>
            </a:pP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3.Czy kształcił się Pan w tym kierunku?</a:t>
            </a:r>
          </a:p>
          <a:p>
            <a:pPr>
              <a:buNone/>
            </a:pPr>
            <a:r>
              <a:rPr lang="pl-PL" dirty="0" smtClean="0"/>
              <a:t>  </a:t>
            </a:r>
            <a:r>
              <a:rPr lang="pl-PL" dirty="0" smtClean="0"/>
              <a:t>  </a:t>
            </a:r>
            <a:r>
              <a:rPr lang="pl-PL" sz="1600" dirty="0" smtClean="0">
                <a:solidFill>
                  <a:schemeClr val="bg1"/>
                </a:solidFill>
              </a:rPr>
              <a:t>Tak</a:t>
            </a:r>
            <a:r>
              <a:rPr lang="pl-PL" sz="1600" dirty="0" smtClean="0">
                <a:solidFill>
                  <a:schemeClr val="bg1"/>
                </a:solidFill>
              </a:rPr>
              <a:t>, mam uprawnienia czeladnika w cechu ale w zasadzie jestem samoukiem. Kiedy zaczęła się moja  przygoda z rzeźbą, postanowiłem się dokształcać w tym kierunku - zacząłem dużo czytać na temat  przygotowania drewna do rzeźbienia, kiedy należy ścinać drzewo, jak długo musi ono leżeć, zanim będzie  można użyć go do pracy. Poznałem twórczość rzeźbiarzy, style, metody pracy.</a:t>
            </a:r>
          </a:p>
          <a:p>
            <a:pPr>
              <a:buNone/>
            </a:pPr>
            <a:endParaRPr lang="pl-PL" dirty="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500033" y="1214422"/>
            <a:ext cx="8183880" cy="4187952"/>
          </a:xfrm>
        </p:spPr>
        <p:txBody>
          <a:bodyPr>
            <a:normAutofit/>
          </a:bodyPr>
          <a:lstStyle/>
          <a:p>
            <a:pPr>
              <a:buNone/>
            </a:pPr>
            <a:r>
              <a:rPr lang="pl-PL" dirty="0" smtClean="0"/>
              <a:t>  </a:t>
            </a: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4.Jakie jeszcze formy wypowiedzi artystycznej Pan preferuje?</a:t>
            </a:r>
            <a:endParaRPr lang="pl-PL" dirty="0" smtClean="0"/>
          </a:p>
          <a:p>
            <a:pPr>
              <a:buNone/>
            </a:pPr>
            <a:r>
              <a:rPr lang="pl-PL" sz="1600" dirty="0" smtClean="0">
                <a:solidFill>
                  <a:schemeClr val="bg1"/>
                </a:solidFill>
              </a:rPr>
              <a:t>  Niekiedy, choć dość rzadko wykonuję w kuźni jakieś prace, czasem maluje, często łączę rzeźbę z malarstwem,  bo wiele moich rzeźb jest pomalowanych, więc nie tylko rzeźba.</a:t>
            </a:r>
          </a:p>
          <a:p>
            <a:pPr>
              <a:buNone/>
            </a:pPr>
            <a:endParaRPr lang="pl-PL" dirty="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428596" y="1000108"/>
            <a:ext cx="8183880" cy="4187952"/>
          </a:xfrm>
        </p:spPr>
        <p:txBody>
          <a:bodyPr>
            <a:normAutofit fontScale="55000" lnSpcReduction="20000"/>
          </a:bodyPr>
          <a:lstStyle/>
          <a:p>
            <a:pPr>
              <a:buNone/>
            </a:pPr>
            <a:r>
              <a:rPr lang="pl-PL" sz="5100" dirty="0" smtClean="0"/>
              <a:t>   </a:t>
            </a:r>
            <a:r>
              <a:rPr lang="pl-PL" sz="5100" dirty="0" smtClean="0"/>
              <a:t>     </a:t>
            </a:r>
            <a:r>
              <a:rPr lang="pl-PL" sz="51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6.Skąd </a:t>
            </a:r>
            <a:r>
              <a:rPr lang="pl-PL" sz="51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się wziął pomysł plenerów malarsko - rzeźbiarskich w </a:t>
            </a:r>
            <a:r>
              <a:rPr lang="pl-PL" sz="51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Rodowie</a:t>
            </a:r>
            <a:r>
              <a:rPr lang="pl-PL" sz="51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pl-PL" sz="5100" dirty="0" smtClean="0"/>
          </a:p>
          <a:p>
            <a:pPr algn="just">
              <a:buNone/>
            </a:pPr>
            <a:r>
              <a:rPr lang="pl-PL" dirty="0" smtClean="0"/>
              <a:t>    </a:t>
            </a:r>
            <a:r>
              <a:rPr lang="pl-PL" dirty="0" smtClean="0"/>
              <a:t>    </a:t>
            </a:r>
            <a:r>
              <a:rPr lang="pl-PL" sz="2900" dirty="0" smtClean="0">
                <a:solidFill>
                  <a:schemeClr val="bg1"/>
                </a:solidFill>
              </a:rPr>
              <a:t>Pod koniec lat osiemdziesiątych w </a:t>
            </a:r>
            <a:r>
              <a:rPr lang="pl-PL" sz="2900" dirty="0" err="1" smtClean="0">
                <a:solidFill>
                  <a:schemeClr val="bg1"/>
                </a:solidFill>
              </a:rPr>
              <a:t>Rodowie</a:t>
            </a:r>
            <a:r>
              <a:rPr lang="pl-PL" sz="2900" dirty="0" smtClean="0">
                <a:solidFill>
                  <a:schemeClr val="bg1"/>
                </a:solidFill>
              </a:rPr>
              <a:t> wybudowano szkołę, w zasadzie dobudowano nowe skrzydło, ponieważ warunki lokalowe szkoły były koszmarne (Tu wtrąciła się opiekunka naszego projektu podając przykład:</a:t>
            </a:r>
          </a:p>
          <a:p>
            <a:pPr algn="just">
              <a:buNone/>
            </a:pPr>
            <a:r>
              <a:rPr lang="pl-PL" sz="2900" dirty="0" smtClean="0">
                <a:solidFill>
                  <a:schemeClr val="bg1"/>
                </a:solidFill>
              </a:rPr>
              <a:t>    </a:t>
            </a:r>
            <a:r>
              <a:rPr lang="pl-PL" sz="2900" dirty="0" smtClean="0">
                <a:solidFill>
                  <a:schemeClr val="bg1"/>
                </a:solidFill>
              </a:rPr>
              <a:t>   </a:t>
            </a:r>
            <a:r>
              <a:rPr lang="pl-PL" sz="2900" dirty="0" smtClean="0">
                <a:solidFill>
                  <a:schemeClr val="bg1"/>
                </a:solidFill>
              </a:rPr>
              <a:t>"Rzeczywiście, było ciężko. W sali gimnastycznej dwoje nauczycieli prowadziło lekcje - ja na scenie muzykę, a kolega niżej wychowanie fizyczne), było dużo dzieci i ogromna ciasnota. Kiedy szkoła została wybudowana , to jej wielkie korytarze wydawały się strasznie puste, aż </a:t>
            </a:r>
            <a:r>
              <a:rPr lang="pl-PL" sz="2900" dirty="0" err="1" smtClean="0">
                <a:solidFill>
                  <a:schemeClr val="bg1"/>
                </a:solidFill>
              </a:rPr>
              <a:t>huczyło</a:t>
            </a:r>
            <a:r>
              <a:rPr lang="pl-PL" sz="2900" dirty="0" smtClean="0">
                <a:solidFill>
                  <a:schemeClr val="bg1"/>
                </a:solidFill>
              </a:rPr>
              <a:t>. Trzeba było w jakiś sposób zapełnić tę pustkę i ktoś </a:t>
            </a:r>
            <a:r>
              <a:rPr lang="pl-PL" sz="2900" dirty="0" err="1" smtClean="0">
                <a:solidFill>
                  <a:schemeClr val="bg1"/>
                </a:solidFill>
              </a:rPr>
              <a:t>powiedział"Tyle</a:t>
            </a:r>
            <a:r>
              <a:rPr lang="pl-PL" sz="2900" dirty="0" smtClean="0">
                <a:solidFill>
                  <a:schemeClr val="bg1"/>
                </a:solidFill>
              </a:rPr>
              <a:t> jeździsz na przeróżne plenery, to zrób plener w </a:t>
            </a:r>
            <a:r>
              <a:rPr lang="pl-PL" sz="2900" dirty="0" err="1" smtClean="0">
                <a:solidFill>
                  <a:schemeClr val="bg1"/>
                </a:solidFill>
              </a:rPr>
              <a:t>Rodowie</a:t>
            </a:r>
            <a:r>
              <a:rPr lang="pl-PL" sz="2900" dirty="0" smtClean="0">
                <a:solidFill>
                  <a:schemeClr val="bg1"/>
                </a:solidFill>
              </a:rPr>
              <a:t>, niechaj zjadą się artyści, twoi Przyjaciele i namalują coś dla szkoły.”Pomysł pleneru spodobał się wszystkim, ale na ten cel potrzebne były fundusze. Wtedy Pan </a:t>
            </a:r>
            <a:r>
              <a:rPr lang="pl-PL" sz="2900" dirty="0" err="1" smtClean="0">
                <a:solidFill>
                  <a:schemeClr val="bg1"/>
                </a:solidFill>
              </a:rPr>
              <a:t>Arnosz</a:t>
            </a:r>
            <a:r>
              <a:rPr lang="pl-PL" sz="2900" dirty="0" smtClean="0">
                <a:solidFill>
                  <a:schemeClr val="bg1"/>
                </a:solidFill>
              </a:rPr>
              <a:t> Borzyński, właściciel firmy "Nautilus"</a:t>
            </a:r>
          </a:p>
          <a:p>
            <a:pPr algn="just">
              <a:buNone/>
            </a:pPr>
            <a:r>
              <a:rPr lang="pl-PL" sz="2900" dirty="0" smtClean="0">
                <a:solidFill>
                  <a:schemeClr val="bg1"/>
                </a:solidFill>
              </a:rPr>
              <a:t>    </a:t>
            </a:r>
            <a:r>
              <a:rPr lang="pl-PL" sz="2900" dirty="0" smtClean="0">
                <a:solidFill>
                  <a:schemeClr val="bg1"/>
                </a:solidFill>
              </a:rPr>
              <a:t>    działający </a:t>
            </a:r>
            <a:r>
              <a:rPr lang="pl-PL" sz="2900" dirty="0" smtClean="0">
                <a:solidFill>
                  <a:schemeClr val="bg1"/>
                </a:solidFill>
              </a:rPr>
              <a:t>wtedy w Prabutach, zaofiarował połowę pieniędzy, a resztę znalazły władze samorządowe. W wakacje przyjechali moi przyjaciele artyści i tak odbył się pierwszy plener w </a:t>
            </a:r>
            <a:r>
              <a:rPr lang="pl-PL" sz="2900" dirty="0" err="1" smtClean="0">
                <a:solidFill>
                  <a:schemeClr val="bg1"/>
                </a:solidFill>
              </a:rPr>
              <a:t>Rodowie</a:t>
            </a:r>
            <a:r>
              <a:rPr lang="pl-PL" sz="2900" dirty="0" smtClean="0">
                <a:solidFill>
                  <a:schemeClr val="bg1"/>
                </a:solidFill>
              </a:rPr>
              <a:t> 22 lata temu (1990 rok).Owoce tych plenerów można oglądać nie </a:t>
            </a:r>
            <a:r>
              <a:rPr lang="pl-PL" sz="2900" dirty="0" err="1" smtClean="0">
                <a:solidFill>
                  <a:schemeClr val="bg1"/>
                </a:solidFill>
              </a:rPr>
              <a:t>tylkow</a:t>
            </a:r>
            <a:r>
              <a:rPr lang="pl-PL" sz="2900" dirty="0" smtClean="0">
                <a:solidFill>
                  <a:schemeClr val="bg1"/>
                </a:solidFill>
              </a:rPr>
              <a:t> szkole, ale również na terenie całej wsi. Plenery na stałe wpisały się w kulturalny pejzaż Rodowa.</a:t>
            </a:r>
          </a:p>
          <a:p>
            <a:pPr algn="just"/>
            <a:endParaRPr lang="pl-PL" sz="2900"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0033" y="1071546"/>
            <a:ext cx="8183880" cy="4187952"/>
          </a:xfrm>
        </p:spPr>
        <p:txBody>
          <a:bodyPr>
            <a:normAutofit/>
          </a:bodyPr>
          <a:lstStyle/>
          <a:p>
            <a:pPr>
              <a:buNone/>
            </a:pP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7.Czy próbował Pan w jakiś sposób dzielić swoje pasje i zainteresowania z młodzieżą?</a:t>
            </a:r>
          </a:p>
          <a:p>
            <a:pPr>
              <a:buNone/>
            </a:pPr>
            <a:r>
              <a:rPr lang="pl-PL" sz="1500" dirty="0" smtClean="0">
                <a:solidFill>
                  <a:srgbClr val="FFC000"/>
                </a:solidFill>
              </a:rPr>
              <a:t>  </a:t>
            </a:r>
            <a:r>
              <a:rPr lang="pl-PL" sz="1500" dirty="0" smtClean="0">
                <a:solidFill>
                  <a:srgbClr val="FFC000"/>
                </a:solidFill>
              </a:rPr>
              <a:t>  </a:t>
            </a:r>
            <a:r>
              <a:rPr lang="pl-PL" sz="1600" dirty="0" smtClean="0">
                <a:solidFill>
                  <a:schemeClr val="bg1"/>
                </a:solidFill>
              </a:rPr>
              <a:t>Tak , kiedyś w latach osiemdziesiątych prowadziłem kółko plastyczne </a:t>
            </a:r>
            <a:r>
              <a:rPr lang="pl-PL" sz="1600" dirty="0" smtClean="0">
                <a:solidFill>
                  <a:schemeClr val="bg1"/>
                </a:solidFill>
              </a:rPr>
              <a:t>w </a:t>
            </a:r>
            <a:r>
              <a:rPr lang="pl-PL" sz="1600" dirty="0" err="1" smtClean="0">
                <a:solidFill>
                  <a:schemeClr val="bg1"/>
                </a:solidFill>
              </a:rPr>
              <a:t>rodowskiej</a:t>
            </a:r>
            <a:r>
              <a:rPr lang="pl-PL" sz="1600" dirty="0" smtClean="0">
                <a:solidFill>
                  <a:schemeClr val="bg1"/>
                </a:solidFill>
              </a:rPr>
              <a:t> szkole, to </a:t>
            </a:r>
            <a:r>
              <a:rPr lang="pl-PL" sz="1600" dirty="0" smtClean="0">
                <a:solidFill>
                  <a:schemeClr val="bg1"/>
                </a:solidFill>
              </a:rPr>
              <a:t>były dzieci z trzeciej klasy szkoły podstawowej.</a:t>
            </a:r>
          </a:p>
          <a:p>
            <a:pPr>
              <a:buNone/>
            </a:pPr>
            <a:r>
              <a:rPr lang="pl-PL" sz="1600" dirty="0" smtClean="0">
                <a:solidFill>
                  <a:schemeClr val="bg1"/>
                </a:solidFill>
              </a:rPr>
              <a:t>  - Warsztaty fotograficzne z młodzieżą z Olsztyna.</a:t>
            </a:r>
          </a:p>
          <a:p>
            <a:pPr>
              <a:buNone/>
            </a:pPr>
            <a:r>
              <a:rPr lang="pl-PL" sz="1600" dirty="0" smtClean="0">
                <a:solidFill>
                  <a:schemeClr val="bg1"/>
                </a:solidFill>
              </a:rPr>
              <a:t>  - Wyjazdy z prabucką młodzieżą do Zakopanego.</a:t>
            </a:r>
          </a:p>
          <a:p>
            <a:pPr>
              <a:buNone/>
            </a:pPr>
            <a:r>
              <a:rPr lang="pl-PL" sz="1600" dirty="0" smtClean="0">
                <a:solidFill>
                  <a:schemeClr val="bg1"/>
                </a:solidFill>
              </a:rPr>
              <a:t>  - W prabuckim Domu Kultury prowadziłem koło rzeźbiarskie.</a:t>
            </a:r>
          </a:p>
          <a:p>
            <a:pPr>
              <a:buNone/>
            </a:pPr>
            <a:endParaRPr lang="pl-PL" dirty="0"/>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0034" y="1214422"/>
            <a:ext cx="8183880" cy="4187952"/>
          </a:xfrm>
        </p:spPr>
        <p:txBody>
          <a:bodyPr>
            <a:normAutofit/>
          </a:bodyPr>
          <a:lstStyle/>
          <a:p>
            <a:pPr>
              <a:buNone/>
            </a:pP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8.Czy może nam Pan opowiedzieć o swoich zainteresowaniach?</a:t>
            </a:r>
          </a:p>
          <a:p>
            <a:pPr>
              <a:buNone/>
            </a:pPr>
            <a:r>
              <a:rPr lang="pl-PL" dirty="0" smtClean="0">
                <a:solidFill>
                  <a:srgbClr val="FFC000"/>
                </a:solidFill>
              </a:rPr>
              <a:t>  </a:t>
            </a:r>
            <a:r>
              <a:rPr lang="pl-PL" dirty="0" smtClean="0">
                <a:solidFill>
                  <a:srgbClr val="FFC000"/>
                </a:solidFill>
              </a:rPr>
              <a:t>  </a:t>
            </a:r>
            <a:r>
              <a:rPr lang="pl-PL" sz="1600" dirty="0" smtClean="0">
                <a:solidFill>
                  <a:schemeClr val="bg1"/>
                </a:solidFill>
              </a:rPr>
              <a:t>Wszystkiego </a:t>
            </a:r>
            <a:r>
              <a:rPr lang="pl-PL" sz="1600" dirty="0" smtClean="0">
                <a:solidFill>
                  <a:schemeClr val="bg1"/>
                </a:solidFill>
              </a:rPr>
              <a:t>nie dam rady opowiedzieć, dużo tych zainteresowań. bardzo interesuje mnie historia; jej początek czyli prehistoria, i archeologia.</a:t>
            </a:r>
          </a:p>
          <a:p>
            <a:pPr>
              <a:buNone/>
            </a:pPr>
            <a:r>
              <a:rPr lang="pl-PL" sz="1600" dirty="0" smtClean="0">
                <a:solidFill>
                  <a:schemeClr val="bg1"/>
                </a:solidFill>
              </a:rPr>
              <a:t>   </a:t>
            </a:r>
            <a:r>
              <a:rPr lang="pl-PL" sz="1600" dirty="0" smtClean="0">
                <a:solidFill>
                  <a:schemeClr val="bg1"/>
                </a:solidFill>
              </a:rPr>
              <a:t>    </a:t>
            </a:r>
            <a:r>
              <a:rPr lang="pl-PL" sz="1600" dirty="0" smtClean="0">
                <a:solidFill>
                  <a:schemeClr val="bg1"/>
                </a:solidFill>
              </a:rPr>
              <a:t>Zajmuję się też historią drugiej wojny światowej okresem międzywojennym, historią powojenną - przesiedlenia, to co się działo na tych terenach. Ciekawi mnie też kultura ludowa, kultura Indian i regionalizm.</a:t>
            </a:r>
          </a:p>
          <a:p>
            <a:endParaRPr lang="pl-PL"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0033" y="1000108"/>
            <a:ext cx="8183880" cy="4187952"/>
          </a:xfrm>
        </p:spPr>
        <p:txBody>
          <a:bodyPr>
            <a:normAutofit/>
          </a:bodyPr>
          <a:lstStyle/>
          <a:p>
            <a:pPr>
              <a:buNone/>
            </a:pP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9.Jaki jest stosunek rodzinny do Pańskiej pasji?</a:t>
            </a:r>
          </a:p>
          <a:p>
            <a:pPr>
              <a:buNone/>
            </a:pPr>
            <a:r>
              <a:rPr lang="pl-PL" sz="1600" dirty="0" smtClean="0">
                <a:solidFill>
                  <a:schemeClr val="bg1"/>
                </a:solidFill>
              </a:rPr>
              <a:t> </a:t>
            </a:r>
            <a:r>
              <a:rPr lang="pl-PL" sz="1600" dirty="0" smtClean="0">
                <a:solidFill>
                  <a:schemeClr val="bg1"/>
                </a:solidFill>
              </a:rPr>
              <a:t>      </a:t>
            </a:r>
            <a:r>
              <a:rPr lang="pl-PL" sz="1600" dirty="0" smtClean="0">
                <a:solidFill>
                  <a:schemeClr val="bg1"/>
                </a:solidFill>
              </a:rPr>
              <a:t>Po tylu latach raczej się już przyzwyczaili… choć oczywiście mówili że z tego się nie utrzyma rodziny, po co się wyrywasz ,lepiej weź się za uprawę roli i czasu</a:t>
            </a:r>
          </a:p>
          <a:p>
            <a:pPr>
              <a:buNone/>
            </a:pPr>
            <a:r>
              <a:rPr lang="pl-PL" sz="1600" dirty="0" smtClean="0">
                <a:solidFill>
                  <a:schemeClr val="bg1"/>
                </a:solidFill>
              </a:rPr>
              <a:t>   </a:t>
            </a:r>
            <a:r>
              <a:rPr lang="pl-PL" sz="1600" dirty="0" smtClean="0">
                <a:solidFill>
                  <a:schemeClr val="bg1"/>
                </a:solidFill>
              </a:rPr>
              <a:t>     </a:t>
            </a:r>
            <a:r>
              <a:rPr lang="pl-PL" sz="1600" dirty="0" smtClean="0">
                <a:solidFill>
                  <a:schemeClr val="bg1"/>
                </a:solidFill>
              </a:rPr>
              <a:t>na głupoty nie marnuj. Dziś po wielu latach wiem, że to gadanie wynikło z ich troski o mnie, a prawdziwi przyjaciele zawsze mnie wspierali.</a:t>
            </a:r>
          </a:p>
          <a:p>
            <a:pPr>
              <a:buNone/>
            </a:pPr>
            <a:endParaRPr lang="pl-PL" sz="1600"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0033" y="1785926"/>
            <a:ext cx="8183880" cy="4187952"/>
          </a:xfrm>
        </p:spPr>
        <p:txBody>
          <a:bodyPr/>
          <a:lstStyle/>
          <a:p>
            <a:pPr>
              <a:buNone/>
            </a:pPr>
            <a:r>
              <a:rPr lang="pl-PL" dirty="0" smtClean="0"/>
              <a:t>  </a:t>
            </a: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10.Jak Pan rzeźbi i dla kogo?</a:t>
            </a:r>
            <a:endParaRPr lang="pl-PL" dirty="0" smtClean="0"/>
          </a:p>
          <a:p>
            <a:pPr>
              <a:buNone/>
            </a:pPr>
            <a:r>
              <a:rPr lang="pl-PL" dirty="0" smtClean="0">
                <a:solidFill>
                  <a:srgbClr val="FFC000"/>
                </a:solidFill>
              </a:rPr>
              <a:t>  </a:t>
            </a:r>
            <a:r>
              <a:rPr lang="pl-PL" dirty="0" smtClean="0">
                <a:solidFill>
                  <a:srgbClr val="FFC000"/>
                </a:solidFill>
              </a:rPr>
              <a:t>   </a:t>
            </a:r>
            <a:r>
              <a:rPr lang="pl-PL" sz="1600" dirty="0" smtClean="0">
                <a:solidFill>
                  <a:schemeClr val="bg1"/>
                </a:solidFill>
              </a:rPr>
              <a:t>Najpierw </a:t>
            </a:r>
            <a:r>
              <a:rPr lang="pl-PL" sz="1600" dirty="0" smtClean="0">
                <a:solidFill>
                  <a:schemeClr val="bg1"/>
                </a:solidFill>
              </a:rPr>
              <a:t>trzeba wyciąć drzewo w lesie, trzymać je przez pięć lat w magazynie, żeby umarło. A potem mieć pomysł, naostrzyć dłuta i po prostu rzeźbić.</a:t>
            </a:r>
            <a:endParaRPr lang="pl-PL" sz="1600"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0033" y="1214422"/>
            <a:ext cx="8183880" cy="4187952"/>
          </a:xfrm>
        </p:spPr>
        <p:txBody>
          <a:bodyPr>
            <a:normAutofit/>
          </a:bodyPr>
          <a:lstStyle/>
          <a:p>
            <a:pPr>
              <a:buNone/>
            </a:pPr>
            <a:r>
              <a:rPr lang="pl-PL" dirty="0" smtClean="0"/>
              <a:t>  </a:t>
            </a: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11.Czy mógł by pan wymienić swoich "mistrzów"?</a:t>
            </a:r>
            <a:endParaRPr lang="pl-PL" dirty="0" smtClean="0"/>
          </a:p>
          <a:p>
            <a:pPr>
              <a:buNone/>
            </a:pPr>
            <a:r>
              <a:rPr lang="pl-PL" dirty="0" smtClean="0">
                <a:solidFill>
                  <a:srgbClr val="FFC000"/>
                </a:solidFill>
              </a:rPr>
              <a:t>  </a:t>
            </a:r>
            <a:r>
              <a:rPr lang="pl-PL" dirty="0" smtClean="0">
                <a:solidFill>
                  <a:srgbClr val="FFC000"/>
                </a:solidFill>
              </a:rPr>
              <a:t>  </a:t>
            </a:r>
            <a:r>
              <a:rPr lang="pl-PL" sz="1600" dirty="0" smtClean="0">
                <a:solidFill>
                  <a:schemeClr val="bg1"/>
                </a:solidFill>
              </a:rPr>
              <a:t>Żeby </a:t>
            </a:r>
            <a:r>
              <a:rPr lang="pl-PL" sz="1600" dirty="0" smtClean="0">
                <a:solidFill>
                  <a:schemeClr val="bg1"/>
                </a:solidFill>
              </a:rPr>
              <a:t>wymienić ich wszystkich to pół dnia by mi na to zeszło. Duży wpływa na to, co robiłem mieli tacy prabuccy twórcy jak: Stanisław </a:t>
            </a:r>
            <a:r>
              <a:rPr lang="pl-PL" sz="1600" dirty="0" err="1" smtClean="0">
                <a:solidFill>
                  <a:schemeClr val="bg1"/>
                </a:solidFill>
              </a:rPr>
              <a:t>Żyrek</a:t>
            </a:r>
            <a:r>
              <a:rPr lang="pl-PL" sz="1600" dirty="0" smtClean="0">
                <a:solidFill>
                  <a:schemeClr val="bg1"/>
                </a:solidFill>
              </a:rPr>
              <a:t> i Witold Marciniak.  Na pewno kontakty i rozmowy z moimi przyjaciółmi, podpatrywanie ich przy pracy wiele mnie nauczyło. Są i inni europejscy artyści znani i podziwiani w świecie jak: Michał Anioł i Rodin. Z polskich rzeźbiarzy wymieniłbym Xawerego Dunikowskiego.</a:t>
            </a:r>
            <a:endParaRPr lang="pl-PL" sz="1600"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0033" y="1142984"/>
            <a:ext cx="8183880" cy="4187952"/>
          </a:xfrm>
        </p:spPr>
        <p:txBody>
          <a:bodyPr>
            <a:normAutofit fontScale="55000" lnSpcReduction="20000"/>
          </a:bodyPr>
          <a:lstStyle/>
          <a:p>
            <a:pPr>
              <a:buNone/>
            </a:pPr>
            <a:r>
              <a:rPr lang="pl-PL" sz="51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12.Co pan sądzi o współczesnej sztuce ludowej</a:t>
            </a:r>
            <a:r>
              <a:rPr lang="pl-PL" sz="51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a:p>
            <a:pPr>
              <a:buNone/>
            </a:pPr>
            <a:r>
              <a:rPr lang="pl-PL" b="1" dirty="0" smtClean="0"/>
              <a:t/>
            </a:r>
            <a:br>
              <a:rPr lang="pl-PL" b="1" dirty="0" smtClean="0"/>
            </a:br>
            <a:r>
              <a:rPr lang="pl-PL" b="1" dirty="0" smtClean="0">
                <a:solidFill>
                  <a:schemeClr val="bg1"/>
                </a:solidFill>
              </a:rPr>
              <a:t> </a:t>
            </a:r>
            <a:r>
              <a:rPr lang="pl-PL" sz="2900" dirty="0" smtClean="0">
                <a:solidFill>
                  <a:schemeClr val="bg1"/>
                </a:solidFill>
              </a:rPr>
              <a:t>Jeżeli ktoś coś tworzy, to - niezależnie, czy jest po akademii, czy nie - sztuka jest, albo jej nie ma. Moim, jako twórcy, jedynym zmartwieniem jest, żeby to,</a:t>
            </a:r>
          </a:p>
          <a:p>
            <a:pPr>
              <a:buNone/>
            </a:pPr>
            <a:r>
              <a:rPr lang="pl-PL" sz="2900" dirty="0" smtClean="0">
                <a:solidFill>
                  <a:schemeClr val="bg1"/>
                </a:solidFill>
              </a:rPr>
              <a:t>   </a:t>
            </a:r>
            <a:r>
              <a:rPr lang="pl-PL" sz="2900" dirty="0" smtClean="0">
                <a:solidFill>
                  <a:schemeClr val="bg1"/>
                </a:solidFill>
              </a:rPr>
              <a:t>     </a:t>
            </a:r>
            <a:r>
              <a:rPr lang="pl-PL" sz="2900" dirty="0" smtClean="0">
                <a:solidFill>
                  <a:schemeClr val="bg1"/>
                </a:solidFill>
              </a:rPr>
              <a:t>co robię, miało wartość, przemawiało do ludzi. Bardzo ważne jest, żeby to, co się robi, miało umocowanie w czasie i przestrzeni. Jeżeli w Bukowinie spinki,</a:t>
            </a:r>
          </a:p>
          <a:p>
            <a:pPr>
              <a:buNone/>
            </a:pPr>
            <a:r>
              <a:rPr lang="pl-PL" sz="2900" dirty="0" smtClean="0">
                <a:solidFill>
                  <a:schemeClr val="bg1"/>
                </a:solidFill>
              </a:rPr>
              <a:t>   </a:t>
            </a:r>
            <a:r>
              <a:rPr lang="pl-PL" sz="2900" dirty="0" smtClean="0">
                <a:solidFill>
                  <a:schemeClr val="bg1"/>
                </a:solidFill>
              </a:rPr>
              <a:t>      </a:t>
            </a:r>
            <a:r>
              <a:rPr lang="pl-PL" sz="2900" dirty="0" smtClean="0">
                <a:solidFill>
                  <a:schemeClr val="bg1"/>
                </a:solidFill>
              </a:rPr>
              <a:t>czy opaski (pasy bacowskie), czy kierpce w rodzinie robił dziadek, robi ojciec i Jasiek już robi - to jest to od początku do końca sztuka.</a:t>
            </a:r>
          </a:p>
          <a:p>
            <a:pPr>
              <a:buNone/>
            </a:pPr>
            <a:r>
              <a:rPr lang="pl-PL" sz="2900" dirty="0" smtClean="0">
                <a:solidFill>
                  <a:schemeClr val="bg1"/>
                </a:solidFill>
              </a:rPr>
              <a:t>   </a:t>
            </a:r>
            <a:r>
              <a:rPr lang="pl-PL" sz="2900" dirty="0" smtClean="0">
                <a:solidFill>
                  <a:schemeClr val="bg1"/>
                </a:solidFill>
              </a:rPr>
              <a:t>     </a:t>
            </a:r>
            <a:r>
              <a:rPr lang="pl-PL" sz="2900" dirty="0" smtClean="0">
                <a:solidFill>
                  <a:schemeClr val="bg1"/>
                </a:solidFill>
              </a:rPr>
              <a:t>Jeżeli fachowcy chcą mieć zajęcie i chcą definiować, czy to jest ludowe, czy nie, to jest to ich problem. Problemem górala z Bukowiny jest,</a:t>
            </a:r>
          </a:p>
          <a:p>
            <a:pPr>
              <a:buNone/>
            </a:pPr>
            <a:r>
              <a:rPr lang="pl-PL" sz="2900" dirty="0" smtClean="0">
                <a:solidFill>
                  <a:schemeClr val="bg1"/>
                </a:solidFill>
              </a:rPr>
              <a:t>    </a:t>
            </a:r>
            <a:r>
              <a:rPr lang="pl-PL" sz="2900" dirty="0" smtClean="0">
                <a:solidFill>
                  <a:schemeClr val="bg1"/>
                </a:solidFill>
              </a:rPr>
              <a:t>    żeby </a:t>
            </a:r>
            <a:r>
              <a:rPr lang="pl-PL" sz="2900" dirty="0" smtClean="0">
                <a:solidFill>
                  <a:schemeClr val="bg1"/>
                </a:solidFill>
              </a:rPr>
              <a:t>zrobiony przez niego opasek był ładny, "godny" i taki, jaki robił jego ojciec.</a:t>
            </a:r>
          </a:p>
          <a:p>
            <a:pPr>
              <a:buNone/>
            </a:pPr>
            <a:r>
              <a:rPr lang="pl-PL" sz="2900" dirty="0" smtClean="0">
                <a:solidFill>
                  <a:schemeClr val="bg1"/>
                </a:solidFill>
              </a:rPr>
              <a:t>   </a:t>
            </a:r>
            <a:r>
              <a:rPr lang="pl-PL" sz="2900" dirty="0" smtClean="0">
                <a:solidFill>
                  <a:schemeClr val="bg1"/>
                </a:solidFill>
              </a:rPr>
              <a:t>     </a:t>
            </a:r>
            <a:r>
              <a:rPr lang="pl-PL" sz="2900" dirty="0" smtClean="0">
                <a:solidFill>
                  <a:schemeClr val="bg1"/>
                </a:solidFill>
              </a:rPr>
              <a:t>Czy istnieje dzisiaj sztuka ludowa? Oczywiście, że tak! Twórca ludowy, etniczny istnieje, bo nie został przerwany przekaz międzypokoleniowy.</a:t>
            </a:r>
          </a:p>
          <a:p>
            <a:pPr>
              <a:buNone/>
            </a:pPr>
            <a:r>
              <a:rPr lang="pl-PL" sz="2900" dirty="0" smtClean="0">
                <a:solidFill>
                  <a:schemeClr val="bg1"/>
                </a:solidFill>
              </a:rPr>
              <a:t>   </a:t>
            </a:r>
            <a:r>
              <a:rPr lang="pl-PL" sz="2900" dirty="0" smtClean="0">
                <a:solidFill>
                  <a:schemeClr val="bg1"/>
                </a:solidFill>
              </a:rPr>
              <a:t>      </a:t>
            </a:r>
            <a:r>
              <a:rPr lang="pl-PL" sz="2900" dirty="0" smtClean="0">
                <a:solidFill>
                  <a:schemeClr val="bg1"/>
                </a:solidFill>
              </a:rPr>
              <a:t>Jeżeli w Dołhobrodach czy Hannie potrafią jeszcze dłubać czółna, jeżeli na Podlasiu pamięta się jeszcze, jak utkać dwuosnowowy dywan, to znaczy, że przechowuje się wiedzę o tym.</a:t>
            </a:r>
          </a:p>
          <a:p>
            <a:pPr>
              <a:buNone/>
            </a:pPr>
            <a:endParaRPr lang="pl-PL" dirty="0"/>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2920" y="2312882"/>
            <a:ext cx="8183880" cy="4187952"/>
          </a:xfrm>
        </p:spPr>
        <p:txBody>
          <a:bodyPr>
            <a:normAutofit/>
          </a:bodyPr>
          <a:lstStyle/>
          <a:p>
            <a:pPr algn="ctr">
              <a:buNone/>
            </a:pPr>
            <a:r>
              <a:rPr lang="pl-PL"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Wystawy i ciekawostki o Ryszardzie Rabeszko</a:t>
            </a:r>
            <a:endParaRPr lang="pl-PL"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1500166" y="2000240"/>
            <a:ext cx="8183880" cy="4187952"/>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buNone/>
            </a:pPr>
            <a:r>
              <a:rPr lang="pl-PL"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howcard Gothic" pitchFamily="82" charset="0"/>
              </a:rPr>
              <a:t>projekt pod tytułem:</a:t>
            </a:r>
            <a:endParaRPr lang="pl-PL"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buNone/>
            </a:pPr>
            <a:endParaRPr lang="pl-PL" sz="3600" b="1" dirty="0">
              <a:ln w="50800"/>
              <a:solidFill>
                <a:schemeClr val="bg1">
                  <a:shade val="50000"/>
                </a:schemeClr>
              </a:solidFill>
            </a:endParaRPr>
          </a:p>
        </p:txBody>
      </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2920" y="530352"/>
            <a:ext cx="8183880" cy="4898912"/>
          </a:xfrm>
        </p:spPr>
        <p:txBody>
          <a:bodyPr numCol="1">
            <a:normAutofit/>
          </a:bodyPr>
          <a:lstStyle/>
          <a:p>
            <a:pPr>
              <a:buNone/>
            </a:pPr>
            <a:r>
              <a:rPr lang="pl-PL" sz="2000" dirty="0" smtClean="0"/>
              <a:t>  </a:t>
            </a: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Wystawy, konkursy i ciekawostki o Ryszardzie Rabeszce</a:t>
            </a: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a:p>
            <a:pPr>
              <a:buNone/>
            </a:pPr>
            <a:r>
              <a:rPr lang="pl-PL" sz="1600" b="1" dirty="0" smtClean="0">
                <a:ln w="17780" cmpd="sng">
                  <a:solidFill>
                    <a:srgbClr val="FFFFFF"/>
                  </a:solidFill>
                  <a:prstDash val="solid"/>
                  <a:miter lim="800000"/>
                </a:ln>
                <a:solidFill>
                  <a:schemeClr val="bg1"/>
                </a:solidFill>
                <a:effectLst>
                  <a:outerShdw blurRad="50800" algn="tl" rotWithShape="0">
                    <a:srgbClr val="000000"/>
                  </a:outerShdw>
                </a:effectLst>
              </a:rPr>
              <a:t> </a:t>
            </a:r>
            <a:r>
              <a:rPr lang="pl-PL" sz="1600" b="1" dirty="0" smtClean="0">
                <a:ln w="17780" cmpd="sng">
                  <a:solidFill>
                    <a:srgbClr val="FFFFFF"/>
                  </a:solidFill>
                  <a:prstDash val="solid"/>
                  <a:miter lim="800000"/>
                </a:ln>
                <a:solidFill>
                  <a:schemeClr val="bg1"/>
                </a:solidFill>
                <a:effectLst>
                  <a:outerShdw blurRad="50800" algn="tl" rotWithShape="0">
                    <a:srgbClr val="000000"/>
                  </a:outerShdw>
                </a:effectLst>
              </a:rPr>
              <a:t>      </a:t>
            </a:r>
            <a:r>
              <a:rPr lang="pl-PL" sz="1600" dirty="0" smtClean="0">
                <a:solidFill>
                  <a:schemeClr val="bg1"/>
                </a:solidFill>
              </a:rPr>
              <a:t>Najważniejsze </a:t>
            </a:r>
            <a:r>
              <a:rPr lang="pl-PL" sz="1600" dirty="0" smtClean="0">
                <a:solidFill>
                  <a:schemeClr val="bg1"/>
                </a:solidFill>
              </a:rPr>
              <a:t>wystawy Pana Ryszarda </a:t>
            </a:r>
            <a:r>
              <a:rPr lang="pl-PL" sz="1600" dirty="0" err="1" smtClean="0">
                <a:solidFill>
                  <a:schemeClr val="bg1"/>
                </a:solidFill>
              </a:rPr>
              <a:t>Rabaeszki</a:t>
            </a:r>
            <a:r>
              <a:rPr lang="pl-PL" sz="1600" dirty="0" smtClean="0">
                <a:solidFill>
                  <a:schemeClr val="bg1"/>
                </a:solidFill>
              </a:rPr>
              <a:t> były wernisaż rzeźby w galerii Władysława Hasiora w Warszawie 1 marca 1997 roku. Nie w istniejącej już kawiarni „Casablanka” w Prabutach artysta promował i wystawiał swoje prace oraz twórców . Jego prace można zobaczyć w </a:t>
            </a:r>
            <a:r>
              <a:rPr lang="pl-PL" sz="1600" dirty="0" err="1" smtClean="0">
                <a:solidFill>
                  <a:schemeClr val="bg1"/>
                </a:solidFill>
              </a:rPr>
              <a:t>Rodowie</a:t>
            </a:r>
            <a:r>
              <a:rPr lang="pl-PL" sz="1600" dirty="0" smtClean="0">
                <a:solidFill>
                  <a:schemeClr val="bg1"/>
                </a:solidFill>
              </a:rPr>
              <a:t>, Suszu, Prabutach , w Bierkowicach, Opola na sopockim </a:t>
            </a:r>
            <a:r>
              <a:rPr lang="pl-PL" sz="1600" dirty="0" err="1" smtClean="0">
                <a:solidFill>
                  <a:schemeClr val="bg1"/>
                </a:solidFill>
              </a:rPr>
              <a:t>hippogromie</a:t>
            </a:r>
            <a:r>
              <a:rPr lang="pl-PL" sz="1600" dirty="0" smtClean="0">
                <a:solidFill>
                  <a:schemeClr val="bg1"/>
                </a:solidFill>
              </a:rPr>
              <a:t>. Duże kolekcje prac posiada Muzeum Zamkowe w Kwidzynie i Muzeum Etnograficzne w Toruniu.</a:t>
            </a:r>
            <a:endParaRPr lang="pl-PL" sz="1600" dirty="0">
              <a:solidFill>
                <a:schemeClr val="bg1"/>
              </a:solidFill>
            </a:endParaRPr>
          </a:p>
        </p:txBody>
      </p:sp>
      <p:pic>
        <p:nvPicPr>
          <p:cNvPr id="5" name="Obraz 4" descr="E:\Historia\Zdjęcia\Obraz.tif"/>
          <p:cNvPicPr/>
          <p:nvPr/>
        </p:nvPicPr>
        <p:blipFill>
          <a:blip r:embed="rId2"/>
          <a:srcRect/>
          <a:stretch>
            <a:fillRect/>
          </a:stretch>
        </p:blipFill>
        <p:spPr bwMode="auto">
          <a:xfrm>
            <a:off x="3500430" y="3357562"/>
            <a:ext cx="2571768" cy="2428892"/>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5" name="Symbol zastępczy zawartości 4"/>
          <p:cNvSpPr>
            <a:spLocks noGrp="1"/>
          </p:cNvSpPr>
          <p:nvPr>
            <p:ph idx="1"/>
          </p:nvPr>
        </p:nvSpPr>
        <p:spPr>
          <a:xfrm>
            <a:off x="502920" y="2143116"/>
            <a:ext cx="8183880" cy="2575188"/>
          </a:xfrm>
        </p:spPr>
        <p:txBody>
          <a:bodyPr>
            <a:normAutofit/>
          </a:bodyPr>
          <a:lstStyle/>
          <a:p>
            <a:pPr algn="ctr">
              <a:buNone/>
            </a:pPr>
            <a:r>
              <a:rPr lang="pl-PL"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Galeria zdjęć.</a:t>
            </a:r>
            <a:endParaRPr lang="pl-PL"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0"/>
            <a:ext cx="8229600" cy="1143000"/>
          </a:xfrm>
        </p:spPr>
        <p:txBody>
          <a:bodyPr>
            <a:normAutofit fontScale="90000"/>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Pan Ryszard przegląda materiały o swoich wystawach</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descr="E:\Historia\Zdjęcia\100_6783.JPG"/>
          <p:cNvPicPr>
            <a:picLocks noGrp="1" noChangeAspect="1" noChangeArrowheads="1"/>
          </p:cNvPicPr>
          <p:nvPr>
            <p:ph idx="1"/>
          </p:nvPr>
        </p:nvPicPr>
        <p:blipFill>
          <a:blip r:embed="rId2" cstate="print"/>
          <a:srcRect/>
          <a:stretch>
            <a:fillRect/>
          </a:stretch>
        </p:blipFill>
        <p:spPr bwMode="auto">
          <a:xfrm>
            <a:off x="1643042" y="1857364"/>
            <a:ext cx="5583767" cy="4187825"/>
          </a:xfrm>
          <a:prstGeom prst="rect">
            <a:avLst/>
          </a:prstGeom>
          <a:noFill/>
        </p:spPr>
      </p:pic>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 znalazł odpowiednie materiały</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E:\Historia\Zdjęcia\100_6784.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2908" y="357166"/>
            <a:ext cx="8183880" cy="1051560"/>
          </a:xfrm>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 kuźni</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E:\Historia\Zdjęcia\100_6800.JPG"/>
          <p:cNvPicPr>
            <a:picLocks noGrp="1" noChangeAspect="1" noChangeArrowheads="1"/>
          </p:cNvPicPr>
          <p:nvPr>
            <p:ph idx="1"/>
          </p:nvPr>
        </p:nvPicPr>
        <p:blipFill>
          <a:blip r:embed="rId2" cstate="print"/>
          <a:stretch>
            <a:fillRect/>
          </a:stretch>
        </p:blipFill>
        <p:spPr bwMode="auto">
          <a:xfrm>
            <a:off x="1357290" y="1571612"/>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Artysta przy pracy (1)</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E:\Historia\Zdjęcia\100_6789.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Artysta przy pracy (2)</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E:\Historia\Zdjęcia\100_6794.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 to </a:t>
            </a:r>
            <a:r>
              <a:rPr lang="pl-PL"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będzie,Rysiu</a:t>
            </a:r>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descr="E:\Historia\Zdjęcia\100_6799.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Półprodukt</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descr="E:\Historia\Zdjęcia\100_6791.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Prawie gotowe</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descr="E:\Historia\Zdjęcia\100_6792.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285720" y="2143116"/>
            <a:ext cx="9326888" cy="4187952"/>
          </a:xfrm>
        </p:spPr>
        <p:txBody>
          <a:bodyPr>
            <a:normAutofit/>
          </a:bodyPr>
          <a:lstStyle/>
          <a:p>
            <a:pPr>
              <a:buNone/>
            </a:pPr>
            <a:r>
              <a:rPr lang="pl-PL"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orte" pitchFamily="66" charset="0"/>
              </a:rPr>
              <a:t>„Wywiad z ciekawym człowiekiem”</a:t>
            </a:r>
            <a:endParaRPr lang="pl-PL"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orte" pitchFamily="66" charset="0"/>
            </a:endParaRPr>
          </a:p>
        </p:txBody>
      </p:sp>
    </p:spTree>
  </p:cSld>
  <p:clrMapOvr>
    <a:masterClrMapping/>
  </p:clrMapOvr>
  <p:transition spd="slow" advTm="5000">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To wszystko przyda się przy pracy.</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descr="E:\Historia\Zdjęcia\100_6793.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To będą rzeźby.</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4" name="Picture 2" descr="E:\Historia\Zdjęcia\100_6795.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 gotowe!</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338" name="Picture 2" descr="E:\Historia\Zdjęcia\100_6796.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Narzędzia.</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362" name="Picture 2" descr="E:\Historia\Zdjęcia\100_6797.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Rzut oka na pracownię.</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386" name="Picture 2" descr="E:\Historia\Zdjęcia\100_6798.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Wyposażenie kuźni.</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7410" name="Picture 2" descr="E:\Historia\Zdjęcia\100_6801.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Kołowrotki i inne zabytki.</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4" name="Picture 2" descr="E:\Historia\Zdjęcia\100_6802.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Palenisko</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descr="E:\Historia\Zdjęcia\100_6803.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Kowadło</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descr="E:\Historia\Zdjęcia\100_6804.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Kowadło numer 2</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1506" name="Picture 2" descr="E:\Historia\Zdjęcia\100_6805.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642910" y="1571612"/>
            <a:ext cx="8229600" cy="4709160"/>
          </a:xfrm>
        </p:spPr>
        <p:txBody>
          <a:bodyPr/>
          <a:lstStyle/>
          <a:p>
            <a:pPr>
              <a:buNone/>
            </a:pPr>
            <a:r>
              <a:rPr lang="pl-PL" dirty="0" smtClean="0">
                <a:solidFill>
                  <a:srgbClr val="FFC000"/>
                </a:solidFill>
              </a:rPr>
              <a:t>                   </a:t>
            </a:r>
            <a:r>
              <a:rPr lang="pl-PL" dirty="0" smtClean="0">
                <a:solidFill>
                  <a:schemeClr val="bg1"/>
                </a:solidFill>
              </a:rPr>
              <a:t>Ryszard Rabeszko</a:t>
            </a:r>
            <a:endParaRPr lang="pl-PL" dirty="0">
              <a:solidFill>
                <a:schemeClr val="bg1"/>
              </a:solidFill>
            </a:endParaRPr>
          </a:p>
        </p:txBody>
      </p:sp>
      <p:pic>
        <p:nvPicPr>
          <p:cNvPr id="1026" name="Picture 2" descr="C:\Users\student_2\Desktop\sonda_rebeszko.jpg"/>
          <p:cNvPicPr>
            <a:picLocks noChangeAspect="1" noChangeArrowheads="1"/>
          </p:cNvPicPr>
          <p:nvPr/>
        </p:nvPicPr>
        <p:blipFill>
          <a:blip r:embed="rId2"/>
          <a:srcRect/>
          <a:stretch>
            <a:fillRect/>
          </a:stretch>
        </p:blipFill>
        <p:spPr bwMode="auto">
          <a:xfrm>
            <a:off x="2643174" y="2357430"/>
            <a:ext cx="2786083" cy="3071834"/>
          </a:xfrm>
          <a:prstGeom prst="rect">
            <a:avLst/>
          </a:prstGeom>
          <a:noFill/>
        </p:spPr>
      </p:pic>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Kołowrotki.</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descr="E:\Historia\Zdjęcia\100_6807.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Pracownia.</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8" name="Picture 2" descr="E:\Historia\Zdjęcia\100_6808.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Warsztat artysty.</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5602" name="Picture 2" descr="E:\Historia\Zdjęcia\100_6809.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Bibeloty.</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627" name="Picture 3" descr="E:\Historia\Zdjęcia\100_6769.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Ekspozycja obrazów.</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7650" name="Picture 2" descr="E:\Historia\Zdjęcia\100_6770.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 domu rzeźbiarza.</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8674" name="Picture 2" descr="E:\Historia\Zdjęcia\100_6772.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Wystawa.</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9698" name="Picture 2" descr="E:\Historia\Zdjęcia\100_6775.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Wystawy ciąg dalszy.</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22" name="Picture 2" descr="E:\Historia\Zdjęcia\100_6774.JPG"/>
          <p:cNvPicPr>
            <a:picLocks noGrp="1" noChangeAspect="1" noChangeArrowheads="1"/>
          </p:cNvPicPr>
          <p:nvPr>
            <p:ph idx="1"/>
          </p:nvPr>
        </p:nvPicPr>
        <p:blipFill>
          <a:blip r:embed="rId2" cstate="print"/>
          <a:stretch>
            <a:fillRect/>
          </a:stretch>
        </p:blipFill>
        <p:spPr bwMode="auto">
          <a:xfrm>
            <a:off x="1781002" y="1859655"/>
            <a:ext cx="5581996" cy="4189615"/>
          </a:xfrm>
          <a:prstGeom prst="rect">
            <a:avLst/>
          </a:prstGeom>
          <a:noFill/>
        </p:spPr>
      </p:pic>
    </p:spTree>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Efekt pleneru.</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1746" name="Picture 2" descr="E:\Historia\Zdjęcia\untitled.bmp"/>
          <p:cNvPicPr>
            <a:picLocks noGrp="1" noChangeAspect="1" noChangeArrowheads="1"/>
          </p:cNvPicPr>
          <p:nvPr>
            <p:ph idx="1"/>
          </p:nvPr>
        </p:nvPicPr>
        <p:blipFill>
          <a:blip r:embed="rId2"/>
          <a:stretch>
            <a:fillRect/>
          </a:stretch>
        </p:blipFill>
        <p:spPr bwMode="auto">
          <a:xfrm>
            <a:off x="2806303" y="1600200"/>
            <a:ext cx="3531394" cy="4708525"/>
          </a:xfrm>
          <a:prstGeom prst="rect">
            <a:avLst/>
          </a:prstGeom>
          <a:noFill/>
        </p:spPr>
      </p:pic>
    </p:spTree>
  </p:cSld>
  <p:clrMapOvr>
    <a:masterClrMapping/>
  </p:clrMapOvr>
  <p:transition>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5000636"/>
            <a:ext cx="8183880" cy="1051560"/>
          </a:xfrm>
        </p:spPr>
        <p:txBody>
          <a:bodyPr>
            <a:normAutofit fontScale="90000"/>
          </a:bodyPr>
          <a:lstStyle/>
          <a:p>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Opiekun projektu : </a:t>
            </a:r>
            <a:b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pl-PL"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Małgorzata                              Longinus</a:t>
            </a:r>
            <a:endParaRPr lang="pl-P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Symbol zastępczy zawartości 2"/>
          <p:cNvSpPr>
            <a:spLocks noGrp="1"/>
          </p:cNvSpPr>
          <p:nvPr>
            <p:ph idx="1"/>
          </p:nvPr>
        </p:nvSpPr>
        <p:spPr>
          <a:xfrm>
            <a:off x="0" y="0"/>
            <a:ext cx="8229600" cy="4709160"/>
          </a:xfrm>
        </p:spPr>
        <p:txBody>
          <a:bodyPr>
            <a:normAutofit fontScale="92500" lnSpcReduction="10000"/>
          </a:bodyPr>
          <a:lstStyle/>
          <a:p>
            <a:pPr>
              <a:buNone/>
            </a:pPr>
            <a:r>
              <a:rPr lang="pl-PL" sz="3200" b="1" dirty="0" smtClean="0">
                <a:latin typeface="Algerian" pitchFamily="82" charset="0"/>
              </a:rPr>
              <a:t>  </a:t>
            </a:r>
            <a:r>
              <a:rPr lang="pl-PL"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lgerian" pitchFamily="82" charset="0"/>
              </a:rPr>
              <a:t>Projekt realizowali</a:t>
            </a: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lgerian" pitchFamily="82" charset="0"/>
              </a:rPr>
              <a:t>:</a:t>
            </a:r>
            <a:endParaRPr lang="pl-PL" b="1" dirty="0" smtClean="0">
              <a:latin typeface="Algerian" pitchFamily="82" charset="0"/>
            </a:endParaRPr>
          </a:p>
          <a:p>
            <a:pPr>
              <a:buNone/>
            </a:pPr>
            <a:r>
              <a:rPr lang="pl-PL" sz="3200" dirty="0" smtClean="0">
                <a:solidFill>
                  <a:srgbClr val="FFC000"/>
                </a:solidFill>
              </a:rPr>
              <a:t>    1.Adam Kanigowski</a:t>
            </a:r>
          </a:p>
          <a:p>
            <a:pPr>
              <a:buNone/>
            </a:pPr>
            <a:r>
              <a:rPr lang="pl-PL" sz="3200" dirty="0" smtClean="0">
                <a:solidFill>
                  <a:srgbClr val="FFC000"/>
                </a:solidFill>
              </a:rPr>
              <a:t>    2.Eugeniusz </a:t>
            </a:r>
            <a:r>
              <a:rPr lang="pl-PL" sz="3200" dirty="0" err="1" smtClean="0">
                <a:solidFill>
                  <a:srgbClr val="FFC000"/>
                </a:solidFill>
              </a:rPr>
              <a:t>Kierepka</a:t>
            </a:r>
            <a:endParaRPr lang="pl-PL" sz="3200" dirty="0" smtClean="0">
              <a:solidFill>
                <a:srgbClr val="FFC000"/>
              </a:solidFill>
            </a:endParaRPr>
          </a:p>
          <a:p>
            <a:pPr>
              <a:buNone/>
            </a:pPr>
            <a:r>
              <a:rPr lang="pl-PL" sz="3200" dirty="0" smtClean="0">
                <a:solidFill>
                  <a:srgbClr val="FFC000"/>
                </a:solidFill>
              </a:rPr>
              <a:t>    3.Karol Domżalski</a:t>
            </a:r>
          </a:p>
          <a:p>
            <a:pPr>
              <a:buNone/>
            </a:pPr>
            <a:r>
              <a:rPr lang="pl-PL" sz="3200" dirty="0" smtClean="0">
                <a:solidFill>
                  <a:srgbClr val="FFC000"/>
                </a:solidFill>
              </a:rPr>
              <a:t>    4.Monika Lechowska                              5.Kamila Olejnik</a:t>
            </a:r>
          </a:p>
          <a:p>
            <a:pPr>
              <a:buNone/>
            </a:pPr>
            <a:r>
              <a:rPr lang="pl-PL" sz="3200" dirty="0" smtClean="0">
                <a:solidFill>
                  <a:srgbClr val="FFC000"/>
                </a:solidFill>
              </a:rPr>
              <a:t>    6.Damian Stępień</a:t>
            </a:r>
          </a:p>
          <a:p>
            <a:pPr>
              <a:buNone/>
            </a:pPr>
            <a:r>
              <a:rPr lang="pl-PL" sz="3200" dirty="0" smtClean="0">
                <a:solidFill>
                  <a:srgbClr val="FFC000"/>
                </a:solidFill>
              </a:rPr>
              <a:t>    7.Dagmara Wojtysiak                  8.Przemysław </a:t>
            </a:r>
            <a:r>
              <a:rPr lang="pl-PL" sz="3200" dirty="0" err="1" smtClean="0">
                <a:solidFill>
                  <a:srgbClr val="FFC000"/>
                </a:solidFill>
              </a:rPr>
              <a:t>Waszewicz</a:t>
            </a:r>
            <a:endParaRPr lang="pl-PL" sz="3200" dirty="0" smtClean="0">
              <a:solidFill>
                <a:srgbClr val="FFC000"/>
              </a:solidFill>
            </a:endParaRPr>
          </a:p>
          <a:p>
            <a:pPr>
              <a:buNone/>
            </a:pPr>
            <a:endParaRPr lang="pl-PL"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214282" y="1643050"/>
            <a:ext cx="8183880" cy="5970482"/>
          </a:xfrm>
        </p:spPr>
        <p:txBody>
          <a:bodyPr>
            <a:normAutofit/>
          </a:bodyPr>
          <a:lstStyle/>
          <a:p>
            <a:pPr>
              <a:buNone/>
            </a:pPr>
            <a:r>
              <a:rPr lang="pl-PL" b="1" dirty="0" smtClean="0">
                <a:latin typeface="Snap ITC" pitchFamily="82" charset="0"/>
              </a:rPr>
              <a:t>  </a:t>
            </a: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nap ITC" pitchFamily="82" charset="0"/>
                <a:ea typeface="KaiTi" pitchFamily="49" charset="-122"/>
              </a:rPr>
              <a:t>Ryszard </a:t>
            </a: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nap ITC" pitchFamily="82" charset="0"/>
                <a:ea typeface="KaiTi" pitchFamily="49" charset="-122"/>
              </a:rPr>
              <a:t>Rabeszko</a:t>
            </a:r>
            <a:endParaRPr lang="pl-PL" b="1" dirty="0" smtClean="0">
              <a:solidFill>
                <a:schemeClr val="bg1"/>
              </a:solidFill>
            </a:endParaRPr>
          </a:p>
          <a:p>
            <a:pPr>
              <a:buNone/>
            </a:pPr>
            <a:r>
              <a:rPr lang="pl-PL" sz="1600" dirty="0" smtClean="0">
                <a:solidFill>
                  <a:schemeClr val="bg1"/>
                </a:solidFill>
              </a:rPr>
              <a:t>   </a:t>
            </a:r>
            <a:r>
              <a:rPr lang="pl-PL" sz="1600" dirty="0" smtClean="0">
                <a:solidFill>
                  <a:schemeClr val="bg1"/>
                </a:solidFill>
              </a:rPr>
              <a:t>     </a:t>
            </a:r>
            <a:r>
              <a:rPr lang="pl-PL" sz="1600" dirty="0" smtClean="0">
                <a:solidFill>
                  <a:schemeClr val="bg1"/>
                </a:solidFill>
              </a:rPr>
              <a:t>Urodzony 1952 roku w </a:t>
            </a:r>
            <a:r>
              <a:rPr lang="pl-PL" sz="1600" dirty="0" err="1" smtClean="0">
                <a:solidFill>
                  <a:schemeClr val="bg1"/>
                </a:solidFill>
              </a:rPr>
              <a:t>Rodowie</a:t>
            </a:r>
            <a:r>
              <a:rPr lang="pl-PL" sz="1600" dirty="0" smtClean="0">
                <a:solidFill>
                  <a:schemeClr val="bg1"/>
                </a:solidFill>
              </a:rPr>
              <a:t>, rolnik i rzeźbiarz cechowy, artysta ludowy, mieszkaniec Rodowa. Rzeźbi od 1978 roku. Inicjator plenerów malarsko-rzeźbiarskich organizowanych w </a:t>
            </a:r>
            <a:r>
              <a:rPr lang="pl-PL" sz="1600" dirty="0" err="1" smtClean="0">
                <a:solidFill>
                  <a:schemeClr val="bg1"/>
                </a:solidFill>
              </a:rPr>
              <a:t>Rodowie</a:t>
            </a:r>
            <a:r>
              <a:rPr lang="pl-PL" sz="1600" dirty="0" smtClean="0">
                <a:solidFill>
                  <a:schemeClr val="bg1"/>
                </a:solidFill>
              </a:rPr>
              <a:t>. </a:t>
            </a:r>
          </a:p>
          <a:p>
            <a:endParaRPr lang="pl-PL" dirty="0">
              <a:solidFill>
                <a:srgbClr val="FFC000"/>
              </a:solidFill>
            </a:endParaRPr>
          </a:p>
        </p:txBody>
      </p:sp>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0033" y="1928802"/>
            <a:ext cx="8183880" cy="4187952"/>
          </a:xfrm>
        </p:spPr>
        <p:txBody>
          <a:bodyPr>
            <a:normAutofit/>
          </a:bodyPr>
          <a:lstStyle/>
          <a:p>
            <a:pPr>
              <a:buNone/>
            </a:pPr>
            <a:r>
              <a:rPr lang="pl-PL" sz="1600" dirty="0" smtClean="0">
                <a:solidFill>
                  <a:schemeClr val="bg1"/>
                </a:solidFill>
              </a:rPr>
              <a:t> </a:t>
            </a:r>
            <a:r>
              <a:rPr lang="pl-PL" sz="1600" dirty="0" smtClean="0">
                <a:solidFill>
                  <a:schemeClr val="bg1"/>
                </a:solidFill>
              </a:rPr>
              <a:t>   </a:t>
            </a:r>
            <a:r>
              <a:rPr lang="pl-PL" sz="1600" dirty="0" smtClean="0">
                <a:solidFill>
                  <a:schemeClr val="bg1"/>
                </a:solidFill>
              </a:rPr>
              <a:t>W latach 2000 – 2008 pełnił funkcje prezesa zarządu Stowarzyszenia Twórców Ludowych. Przez kilka lat był pełnomocnikiem burmistrza ds. zagospodarowania wzgórza zamkowego w Sztumie. </a:t>
            </a:r>
            <a:endParaRPr lang="pl-PL" sz="1600"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642911" y="2071678"/>
            <a:ext cx="8183880" cy="4187952"/>
          </a:xfrm>
        </p:spPr>
        <p:txBody>
          <a:bodyPr/>
          <a:lstStyle/>
          <a:p>
            <a:pPr algn="ctr">
              <a:buNone/>
            </a:pPr>
            <a:r>
              <a:rPr lang="pl-PL" sz="1600" dirty="0" smtClean="0">
                <a:solidFill>
                  <a:schemeClr val="bg1"/>
                </a:solidFill>
              </a:rPr>
              <a:t>  </a:t>
            </a:r>
            <a:r>
              <a:rPr lang="pl-PL" sz="1600" dirty="0" smtClean="0">
                <a:solidFill>
                  <a:schemeClr val="bg1"/>
                </a:solidFill>
              </a:rPr>
              <a:t>   </a:t>
            </a:r>
            <a:r>
              <a:rPr lang="pl-PL" sz="1600" dirty="0" smtClean="0">
                <a:solidFill>
                  <a:schemeClr val="bg1"/>
                </a:solidFill>
              </a:rPr>
              <a:t>Obecnie prócz działalności artystycznej zajmuje się dystrybucją ekologicznych </a:t>
            </a:r>
            <a:r>
              <a:rPr lang="pl-PL" sz="1600" dirty="0" err="1" smtClean="0">
                <a:solidFill>
                  <a:schemeClr val="bg1"/>
                </a:solidFill>
              </a:rPr>
              <a:t>probiotyków</a:t>
            </a:r>
            <a:r>
              <a:rPr lang="pl-PL" sz="1600" dirty="0" smtClean="0">
                <a:solidFill>
                  <a:schemeClr val="bg1"/>
                </a:solidFill>
              </a:rPr>
              <a:t> stosowanych w gospodarstwie domowym i rolnym.</a:t>
            </a:r>
          </a:p>
          <a:p>
            <a:pPr>
              <a:buNone/>
            </a:pPr>
            <a:endParaRPr lang="pl-PL" dirty="0"/>
          </a:p>
        </p:txBody>
      </p:sp>
    </p:spTree>
  </p:cSld>
  <p:clrMapOvr>
    <a:masterClrMapping/>
  </p:clrMapOvr>
  <p:transition>
    <p:wipe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500033" y="1142984"/>
            <a:ext cx="8183880" cy="4187952"/>
          </a:xfrm>
        </p:spPr>
        <p:txBody>
          <a:bodyPr>
            <a:normAutofit/>
          </a:bodyPr>
          <a:lstStyle/>
          <a:p>
            <a:pPr>
              <a:buNone/>
            </a:pP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1.Od kiedy Pan rzeźbi?</a:t>
            </a:r>
          </a:p>
          <a:p>
            <a:pPr>
              <a:buNone/>
            </a:pPr>
            <a:r>
              <a:rPr lang="pl-PL" dirty="0" smtClean="0"/>
              <a:t> </a:t>
            </a:r>
            <a:r>
              <a:rPr lang="pl-PL" dirty="0" smtClean="0"/>
              <a:t>    </a:t>
            </a:r>
            <a:r>
              <a:rPr lang="pl-PL" sz="1600" dirty="0" smtClean="0">
                <a:solidFill>
                  <a:schemeClr val="bg1"/>
                </a:solidFill>
              </a:rPr>
              <a:t>Kiedy byłem małym dzieckiem, próbowałem naśladować mojego dziadka,  który zrobił dla mnie kolekcje drewnianych </a:t>
            </a:r>
            <a:r>
              <a:rPr lang="pl-PL" sz="1600" dirty="0" err="1" smtClean="0">
                <a:solidFill>
                  <a:schemeClr val="bg1"/>
                </a:solidFill>
              </a:rPr>
              <a:t>zabawek.Jednak</a:t>
            </a:r>
            <a:r>
              <a:rPr lang="pl-PL" sz="1600" dirty="0" smtClean="0">
                <a:solidFill>
                  <a:schemeClr val="bg1"/>
                </a:solidFill>
              </a:rPr>
              <a:t> te próby były nieudane ,ponieważ nie posiadałem odpowiednich narzędzi.  Później była kuźnia mojego dziadka i ojca, w której wykonywałem swoje pierwsze  prace, więc najpierw było kowalstwo. A rzeźbą zająłem się w 1987 roku.</a:t>
            </a:r>
          </a:p>
          <a:p>
            <a:pPr>
              <a:buNone/>
            </a:pPr>
            <a:endParaRPr lang="pl-PL" sz="1600" dirty="0">
              <a:solidFill>
                <a:srgbClr val="FFC000"/>
              </a:solidFill>
            </a:endParaRPr>
          </a:p>
        </p:txBody>
      </p:sp>
    </p:spTree>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357159" y="857232"/>
            <a:ext cx="8183880" cy="4187952"/>
          </a:xfrm>
        </p:spPr>
        <p:txBody>
          <a:bodyPr/>
          <a:lstStyle/>
          <a:p>
            <a:pPr>
              <a:buNone/>
            </a:pPr>
            <a:r>
              <a:rPr lang="pl-PL"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2.A dlaczego rzeźba?</a:t>
            </a:r>
          </a:p>
          <a:p>
            <a:pPr>
              <a:buNone/>
            </a:pPr>
            <a:r>
              <a:rPr lang="pl-PL" dirty="0" smtClean="0"/>
              <a:t>  </a:t>
            </a:r>
            <a:r>
              <a:rPr lang="pl-PL" sz="1600" dirty="0" smtClean="0">
                <a:solidFill>
                  <a:schemeClr val="bg1"/>
                </a:solidFill>
              </a:rPr>
              <a:t>Bo taka forma wypowiedzi artystycznej najbardziej mi odpowiada. Wtedy, kiedy zacząłem rzeźbić  miałem duże problemy rodzinne i rzeźbienie w drewnie stało się z czasem moją wielką pasją  oraz chęcią zrealizowania czegoś. Dlatego rzeźba.</a:t>
            </a:r>
          </a:p>
          <a:p>
            <a:pPr>
              <a:buNone/>
            </a:pPr>
            <a:endParaRPr lang="pl-PL" dirty="0"/>
          </a:p>
        </p:txBody>
      </p:sp>
    </p:spTree>
  </p:cSld>
  <p:clrMapOvr>
    <a:masterClrMapping/>
  </p:clrMapOvr>
  <p:transition>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erzchołek">
  <a:themeElements>
    <a:clrScheme name="Wierzchołek">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Wierzchołek">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ierzchołek">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184</TotalTime>
  <Words>1084</Words>
  <Application>Microsoft Office PowerPoint</Application>
  <PresentationFormat>Pokaz na ekranie (4:3)</PresentationFormat>
  <Paragraphs>82</Paragraphs>
  <Slides>49</Slides>
  <Notes>0</Notes>
  <HiddenSlides>0</HiddenSlides>
  <MMClips>0</MMClips>
  <ScaleCrop>false</ScaleCrop>
  <HeadingPairs>
    <vt:vector size="4" baseType="variant">
      <vt:variant>
        <vt:lpstr>Motyw</vt:lpstr>
      </vt:variant>
      <vt:variant>
        <vt:i4>1</vt:i4>
      </vt:variant>
      <vt:variant>
        <vt:lpstr>Tytuły slajdów</vt:lpstr>
      </vt:variant>
      <vt:variant>
        <vt:i4>49</vt:i4>
      </vt:variant>
    </vt:vector>
  </HeadingPairs>
  <TitlesOfParts>
    <vt:vector size="50" baseType="lpstr">
      <vt:lpstr>Wierzchołek</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Pan Ryszard przegląda materiały o swoich wystawach</vt:lpstr>
      <vt:lpstr>I znalazł odpowiednie materiały</vt:lpstr>
      <vt:lpstr>W kuźni</vt:lpstr>
      <vt:lpstr>Artysta przy pracy (1)</vt:lpstr>
      <vt:lpstr>Artysta przy pracy (2)</vt:lpstr>
      <vt:lpstr>Co to będzie,Rysiu?</vt:lpstr>
      <vt:lpstr>Półprodukt</vt:lpstr>
      <vt:lpstr>Prawie gotowe</vt:lpstr>
      <vt:lpstr>To wszystko przyda się przy pracy.</vt:lpstr>
      <vt:lpstr>To będą rzeźby.</vt:lpstr>
      <vt:lpstr>I gotowe!</vt:lpstr>
      <vt:lpstr>Narzędzia.</vt:lpstr>
      <vt:lpstr>Rzut oka na pracownię.</vt:lpstr>
      <vt:lpstr>Wyposażenie kuźni.</vt:lpstr>
      <vt:lpstr>Kołowrotki i inne zabytki.</vt:lpstr>
      <vt:lpstr>Palenisko</vt:lpstr>
      <vt:lpstr>Kowadło</vt:lpstr>
      <vt:lpstr>Kowadło numer 2</vt:lpstr>
      <vt:lpstr>Kołowrotki.</vt:lpstr>
      <vt:lpstr>Pracownia.</vt:lpstr>
      <vt:lpstr>Warsztat artysty.</vt:lpstr>
      <vt:lpstr>Bibeloty.</vt:lpstr>
      <vt:lpstr>Ekspozycja obrazów.</vt:lpstr>
      <vt:lpstr>W domu rzeźbiarza.</vt:lpstr>
      <vt:lpstr>Wystawa.</vt:lpstr>
      <vt:lpstr>Wystawy ciąg dalszy.</vt:lpstr>
      <vt:lpstr>Efekt pleneru.</vt:lpstr>
      <vt:lpstr>Opiekun projektu :  Małgorzata                              Longinus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student_2</dc:creator>
  <cp:lastModifiedBy>student_2</cp:lastModifiedBy>
  <cp:revision>29</cp:revision>
  <dcterms:created xsi:type="dcterms:W3CDTF">2012-06-27T10:04:27Z</dcterms:created>
  <dcterms:modified xsi:type="dcterms:W3CDTF">2012-06-28T07:06:39Z</dcterms:modified>
</cp:coreProperties>
</file>