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3" r:id="rId3"/>
    <p:sldId id="304" r:id="rId4"/>
    <p:sldId id="305" r:id="rId5"/>
    <p:sldId id="262" r:id="rId6"/>
    <p:sldId id="264" r:id="rId7"/>
    <p:sldId id="270" r:id="rId8"/>
    <p:sldId id="274" r:id="rId9"/>
    <p:sldId id="335" r:id="rId10"/>
    <p:sldId id="336" r:id="rId11"/>
    <p:sldId id="337" r:id="rId12"/>
    <p:sldId id="344" r:id="rId13"/>
    <p:sldId id="339" r:id="rId14"/>
    <p:sldId id="340" r:id="rId15"/>
    <p:sldId id="338" r:id="rId16"/>
    <p:sldId id="348" r:id="rId17"/>
    <p:sldId id="346" r:id="rId18"/>
    <p:sldId id="347" r:id="rId19"/>
    <p:sldId id="341" r:id="rId20"/>
    <p:sldId id="351" r:id="rId21"/>
    <p:sldId id="368" r:id="rId22"/>
    <p:sldId id="371" r:id="rId23"/>
    <p:sldId id="372" r:id="rId24"/>
    <p:sldId id="373" r:id="rId25"/>
    <p:sldId id="374" r:id="rId26"/>
    <p:sldId id="376" r:id="rId27"/>
    <p:sldId id="377" r:id="rId28"/>
    <p:sldId id="331" r:id="rId29"/>
    <p:sldId id="378" r:id="rId30"/>
    <p:sldId id="379" r:id="rId31"/>
    <p:sldId id="380" r:id="rId32"/>
    <p:sldId id="382" r:id="rId33"/>
    <p:sldId id="381" r:id="rId34"/>
    <p:sldId id="383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84" r:id="rId49"/>
    <p:sldId id="388" r:id="rId50"/>
    <p:sldId id="389" r:id="rId51"/>
    <p:sldId id="390" r:id="rId52"/>
    <p:sldId id="391" r:id="rId53"/>
    <p:sldId id="392" r:id="rId54"/>
    <p:sldId id="393" r:id="rId55"/>
    <p:sldId id="394" r:id="rId56"/>
    <p:sldId id="395" r:id="rId57"/>
    <p:sldId id="332" r:id="rId58"/>
    <p:sldId id="287" r:id="rId59"/>
    <p:sldId id="290" r:id="rId60"/>
    <p:sldId id="296" r:id="rId61"/>
    <p:sldId id="297" r:id="rId62"/>
    <p:sldId id="300" r:id="rId63"/>
    <p:sldId id="301" r:id="rId64"/>
    <p:sldId id="306" r:id="rId65"/>
    <p:sldId id="315" r:id="rId66"/>
    <p:sldId id="309" r:id="rId67"/>
    <p:sldId id="310" r:id="rId68"/>
    <p:sldId id="311" r:id="rId69"/>
    <p:sldId id="312" r:id="rId70"/>
    <p:sldId id="313" r:id="rId71"/>
    <p:sldId id="314" r:id="rId72"/>
    <p:sldId id="316" r:id="rId73"/>
    <p:sldId id="317" r:id="rId74"/>
    <p:sldId id="396" r:id="rId75"/>
    <p:sldId id="401" r:id="rId76"/>
    <p:sldId id="402" r:id="rId77"/>
    <p:sldId id="403" r:id="rId78"/>
    <p:sldId id="404" r:id="rId79"/>
    <p:sldId id="405" r:id="rId80"/>
    <p:sldId id="406" r:id="rId81"/>
    <p:sldId id="365" r:id="rId82"/>
    <p:sldId id="366" r:id="rId83"/>
    <p:sldId id="367" r:id="rId84"/>
    <p:sldId id="407" r:id="rId85"/>
    <p:sldId id="327" r:id="rId8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94737" autoAdjust="0"/>
  </p:normalViewPr>
  <p:slideViewPr>
    <p:cSldViewPr>
      <p:cViewPr varScale="1">
        <p:scale>
          <a:sx n="68" d="100"/>
          <a:sy n="68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2013-10-13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2013-10-13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2013-10-13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2013-10-13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2013-10-13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2013-10-13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2013-10-13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2013-10-13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1872" TargetMode="External"/><Relationship Id="rId2" Type="http://schemas.openxmlformats.org/officeDocument/2006/relationships/hyperlink" Target="http://pl.wikipedia.org/wiki/Uk%C5%82ad_S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l.wikipedia.org/wiki/1875" TargetMode="External"/><Relationship Id="rId4" Type="http://schemas.openxmlformats.org/officeDocument/2006/relationships/hyperlink" Target="http://pl.wikipedia.org/wiki/1876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Miary_rosyjskie" TargetMode="External"/><Relationship Id="rId3" Type="http://schemas.openxmlformats.org/officeDocument/2006/relationships/hyperlink" Target="http://pl.wikipedia.org/wiki/Miary_galicyjskie" TargetMode="External"/><Relationship Id="rId7" Type="http://schemas.openxmlformats.org/officeDocument/2006/relationships/hyperlink" Target="http://pl.wikipedia.org/wiki/Miary_pruskie_i_niemieckie" TargetMode="External"/><Relationship Id="rId2" Type="http://schemas.openxmlformats.org/officeDocument/2006/relationships/hyperlink" Target="http://pl.wikipedia.org/wiki/Miary_austriack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Miary_nowopolskie" TargetMode="External"/><Relationship Id="rId5" Type="http://schemas.openxmlformats.org/officeDocument/2006/relationships/hyperlink" Target="http://pl.wikipedia.org/wiki/Miary_krakowskie" TargetMode="External"/><Relationship Id="rId10" Type="http://schemas.openxmlformats.org/officeDocument/2006/relationships/hyperlink" Target="http://pl.wikipedia.org/wiki/Miary_wroc%C5%82awskie" TargetMode="External"/><Relationship Id="rId4" Type="http://schemas.openxmlformats.org/officeDocument/2006/relationships/hyperlink" Target="http://pl.wikipedia.org/wiki/Miary_gda%C5%84skie" TargetMode="External"/><Relationship Id="rId9" Type="http://schemas.openxmlformats.org/officeDocument/2006/relationships/hyperlink" Target="http://pl.wikipedia.org/wiki/Miary_staropolskie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/index.php?title=Palec_(miara)&amp;action=edit&amp;redlink=1" TargetMode="External"/><Relationship Id="rId3" Type="http://schemas.openxmlformats.org/officeDocument/2006/relationships/hyperlink" Target="http://pl.wikipedia.org/wiki/%C5%81okie%C4%87_(miara)" TargetMode="External"/><Relationship Id="rId7" Type="http://schemas.openxmlformats.org/officeDocument/2006/relationships/hyperlink" Target="http://pl.wikipedia.org/wiki/D%C5%82o%C5%84_(miara)" TargetMode="External"/><Relationship Id="rId2" Type="http://schemas.openxmlformats.org/officeDocument/2006/relationships/hyperlink" Target="http://pl.wikipedia.org/wiki/S%C4%85%C5%BCe%C5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%C4%86wier%C4%87_(miara)" TargetMode="External"/><Relationship Id="rId5" Type="http://schemas.openxmlformats.org/officeDocument/2006/relationships/hyperlink" Target="http://pl.wikipedia.org/wiki/Sztych_(miara)" TargetMode="External"/><Relationship Id="rId10" Type="http://schemas.openxmlformats.org/officeDocument/2006/relationships/hyperlink" Target="http://pl.wikipedia.org/wiki/Cal" TargetMode="External"/><Relationship Id="rId4" Type="http://schemas.openxmlformats.org/officeDocument/2006/relationships/hyperlink" Target="http://pl.wikipedia.org/wiki/Stopa_(miara)" TargetMode="External"/><Relationship Id="rId9" Type="http://schemas.openxmlformats.org/officeDocument/2006/relationships/hyperlink" Target="http://pl.wikipedia.org/w/index.php?title=Ziarno_(miara)&amp;action=edit&amp;redlink=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/index.php?title=Stopa_%C5%82atrowa&amp;action=edit&amp;redlink=1" TargetMode="External"/><Relationship Id="rId2" Type="http://schemas.openxmlformats.org/officeDocument/2006/relationships/hyperlink" Target="http://pl.wikipedia.org/wiki/%C5%81at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/index.php?title=Sekunda_%C5%82atrowa&amp;action=edit&amp;redlink=1" TargetMode="External"/><Relationship Id="rId5" Type="http://schemas.openxmlformats.org/officeDocument/2006/relationships/hyperlink" Target="http://pl.wikipedia.org/w/index.php?title=Pryma_%C5%82atrowa&amp;action=edit&amp;redlink=1" TargetMode="External"/><Relationship Id="rId4" Type="http://schemas.openxmlformats.org/officeDocument/2006/relationships/hyperlink" Target="http://pl.wikipedia.org/w/index.php?title=Cal_%C5%82atrowy&amp;action=edit&amp;redlink=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Staje" TargetMode="External"/><Relationship Id="rId2" Type="http://schemas.openxmlformats.org/officeDocument/2006/relationships/hyperlink" Target="http://pl.wikipedia.org/wiki/Mil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Tuzin" TargetMode="External"/><Relationship Id="rId7" Type="http://schemas.openxmlformats.org/officeDocument/2006/relationships/hyperlink" Target="http://pl.wikipedia.org/wiki/Kopa_(liczba)" TargetMode="External"/><Relationship Id="rId2" Type="http://schemas.openxmlformats.org/officeDocument/2006/relationships/hyperlink" Target="http://pl.wikipedia.org/wiki/Mend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Statuty_litewskie" TargetMode="External"/><Relationship Id="rId5" Type="http://schemas.openxmlformats.org/officeDocument/2006/relationships/hyperlink" Target="http://pl.wikipedia.org/wiki/Gromada_(podzia%C5%82_administracyjny)" TargetMode="External"/><Relationship Id="rId4" Type="http://schemas.openxmlformats.org/officeDocument/2006/relationships/hyperlink" Target="http://pl.wikipedia.org/wiki/Grosz_praski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Cal" TargetMode="External"/><Relationship Id="rId3" Type="http://schemas.openxmlformats.org/officeDocument/2006/relationships/hyperlink" Target="http://pl.wikipedia.org/wiki/Kopa_(liczba)" TargetMode="External"/><Relationship Id="rId7" Type="http://schemas.openxmlformats.org/officeDocument/2006/relationships/hyperlink" Target="http://pl.wikipedia.org/wiki/Stopa_(miara)" TargetMode="External"/><Relationship Id="rId2" Type="http://schemas.openxmlformats.org/officeDocument/2006/relationships/hyperlink" Target="http://pl.wikipedia.org/wiki/12_(liczb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Stany_Zjednoczone" TargetMode="External"/><Relationship Id="rId11" Type="http://schemas.openxmlformats.org/officeDocument/2006/relationships/hyperlink" Target="http://pl.wikipedia.org/wiki/Aramejski_system_liczbowy" TargetMode="External"/><Relationship Id="rId5" Type="http://schemas.openxmlformats.org/officeDocument/2006/relationships/hyperlink" Target="http://pl.wikipedia.org/wiki/Jednostka_miary" TargetMode="External"/><Relationship Id="rId10" Type="http://schemas.openxmlformats.org/officeDocument/2006/relationships/hyperlink" Target="http://pl.wikipedia.org/wiki/Mezopotamia" TargetMode="External"/><Relationship Id="rId4" Type="http://schemas.openxmlformats.org/officeDocument/2006/relationships/hyperlink" Target="http://pl.wikipedia.org/wiki/Gros" TargetMode="External"/><Relationship Id="rId9" Type="http://schemas.openxmlformats.org/officeDocument/2006/relationships/hyperlink" Target="http://pl.wikipedia.org/wiki/System_liczbowy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XIV_wiek" TargetMode="External"/><Relationship Id="rId2" Type="http://schemas.openxmlformats.org/officeDocument/2006/relationships/hyperlink" Target="http://pl.wikipedia.org/wiki/Kopa_(liczba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.wikipedia.org/wiki/Zbo%C5%BC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Jednostki wokół nas .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kilomet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18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Symbol: </a:t>
            </a:r>
            <a:r>
              <a:rPr lang="pl-PL" sz="2800" dirty="0" err="1" smtClean="0"/>
              <a:t>cm</a:t>
            </a:r>
            <a:r>
              <a:rPr lang="pl-PL" sz="2800" dirty="0" smtClean="0"/>
              <a:t>. Jednostka długości, </a:t>
            </a:r>
            <a:r>
              <a:rPr lang="pl-PL" sz="2800" dirty="0" err="1" smtClean="0"/>
              <a:t>podwielokrotność</a:t>
            </a:r>
            <a:r>
              <a:rPr lang="pl-PL" sz="2800" dirty="0" smtClean="0"/>
              <a:t> metra, równa 1/100m. Składa się z 10 milimetrów. Centymetr jest jednostką podstawową w układzie jednostek miar CGS ( centymetr gram sekunda). Centymetr jest </a:t>
            </a:r>
            <a:r>
              <a:rPr lang="pl-PL" sz="2800" dirty="0" err="1" smtClean="0"/>
              <a:t>powszecnie</a:t>
            </a:r>
            <a:r>
              <a:rPr lang="pl-PL" sz="2800" dirty="0" smtClean="0"/>
              <a:t> używaną jednostką długości do codziennych pomiarów.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 smtClean="0"/>
              <a:t>centymetr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entymetr.jpe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39828"/>
            <a:ext cx="9144000" cy="6997828"/>
          </a:xfrm>
        </p:spPr>
      </p:pic>
    </p:spTree>
  </p:cSld>
  <p:clrMapOvr>
    <a:masterClrMapping/>
  </p:clrMapOvr>
  <p:transition advTm="4353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72000"/>
          </a:xfrm>
        </p:spPr>
        <p:txBody>
          <a:bodyPr/>
          <a:lstStyle/>
          <a:p>
            <a:r>
              <a:rPr lang="pl-PL" sz="2800" dirty="0" smtClean="0"/>
              <a:t>Symbol: </a:t>
            </a:r>
            <a:r>
              <a:rPr lang="pl-PL" sz="2800" dirty="0" err="1" smtClean="0"/>
              <a:t>mm</a:t>
            </a:r>
            <a:r>
              <a:rPr lang="pl-PL" sz="2800" dirty="0" smtClean="0"/>
              <a:t>. Podwielokrotność  metra, podstawowej jednostki długości w układzie SI. W notacji naukowej można go zapisać jako 1E-3 m oznaczający 0.001 x 1m. Stosowany powszechnie w pomiarach.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 smtClean="0"/>
              <a:t>milimetr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5" descr="milimet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50" y="785794"/>
            <a:ext cx="8715468" cy="452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72000"/>
          </a:xfrm>
        </p:spPr>
        <p:txBody>
          <a:bodyPr/>
          <a:lstStyle/>
          <a:p>
            <a:r>
              <a:rPr lang="pl-PL" sz="2800" dirty="0" smtClean="0"/>
              <a:t>Symbol: dm. Podwielokrotność metra, podstawowej jednostki długości w układzie SI. Jeden decymetr równa się 10 centymetrom (0,1 metra). W notacji naukowej można go zapisać jako 1E-15m oznaczający 0,000000000000001 x 1m.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 smtClean="0"/>
              <a:t>decymetr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ecymet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428604"/>
            <a:ext cx="6143668" cy="5902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Dawna jednostka długości o różnej wartości, zależnej od rejonu i okresu.                                    Nazwa pochodzi z łac. </a:t>
            </a:r>
            <a:r>
              <a:rPr lang="pl-PL" sz="2800" i="1" dirty="0" err="1" smtClean="0"/>
              <a:t>Mille</a:t>
            </a:r>
            <a:r>
              <a:rPr lang="pl-PL" sz="2800" dirty="0" smtClean="0"/>
              <a:t> – tysiąc. Początkowo mila oznaczała 1000 kroków podwójnych.                          W Polsce w użyciu pozostała jedynie mila morska w nawigacji.                                </a:t>
            </a:r>
          </a:p>
          <a:p>
            <a:pPr algn="ctr"/>
            <a:r>
              <a:rPr lang="pl-PL" sz="2800" dirty="0" smtClean="0"/>
              <a:t>Mila morska = 1,852km.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 smtClean="0"/>
              <a:t>Mila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mil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600006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72000"/>
          </a:xfrm>
        </p:spPr>
        <p:txBody>
          <a:bodyPr/>
          <a:lstStyle/>
          <a:p>
            <a:r>
              <a:rPr lang="pl-PL" sz="2800" dirty="0" smtClean="0"/>
              <a:t>Pozaukładowa jednostka miary długości odpowiadająca początkowo potrojonej długości średniego ziarna jęczmienia. Jedna z tzw. jednostek imperialnych. W USA ta jednostka miary jest podstawową jednostką  używaną m.in. w budownictwie, medycynie, policji, mechanice i w wielu innych dziedzinach.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 smtClean="0"/>
              <a:t>cal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54292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pl-PL" sz="4400" i="1" dirty="0" smtClean="0">
                <a:effectLst/>
                <a:latin typeface="Georgia" pitchFamily="18" charset="0"/>
              </a:rPr>
              <a:t>Projekt matematyczny ma na celu poszerzenie oraz pogłębianie wiadomości  i umiejętności matematycznych, kształtowanie </a:t>
            </a:r>
            <a:br>
              <a:rPr lang="pl-PL" sz="4400" i="1" dirty="0" smtClean="0">
                <a:effectLst/>
                <a:latin typeface="Georgia" pitchFamily="18" charset="0"/>
              </a:rPr>
            </a:br>
            <a:r>
              <a:rPr lang="pl-PL" sz="4400" i="1" dirty="0" smtClean="0">
                <a:effectLst/>
                <a:latin typeface="Georgia" pitchFamily="18" charset="0"/>
              </a:rPr>
              <a:t>postaw twórczych, rozwijanie pomysłowości w myśleniu                             i działaniu, a także uświadomieniu uczniom, iż na każdym kroku wykorzystują wiedzę matematyczną.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al2.jpe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4056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2500306"/>
            <a:ext cx="8286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/>
              <a:t>Jednostki Długości Dawniej</a:t>
            </a:r>
            <a:endParaRPr lang="pl-PL" sz="6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Systemy miar stosowane na ziemiach polskich.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4572000"/>
          </a:xfrm>
        </p:spPr>
        <p:txBody>
          <a:bodyPr>
            <a:normAutofit/>
          </a:bodyPr>
          <a:lstStyle/>
          <a:p>
            <a:r>
              <a:rPr lang="pl-PL" dirty="0" smtClean="0"/>
              <a:t>w Polsce stosowano wiele systemów miar. Było to związane z wpływami ośrodków władzy i handlu. Wynikało z konieczności ujednolicenia miar stosowanych do wymiaru podatków i w wymianie towarowej. W późniejszym okresie mnogość systemów była wynikiem ujednolicania miar, narzucanego przez zaborców na terenie zaborów. Jednocześnie trwały starania o powszechne ujednolicenie miar, którego efektem było wprowadzenie jednostek metrycznych.</a:t>
            </a:r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O potrzebie ujednolicenia miar może świadczyć fakt sporych różnic między wartościami odpowiadającymi tej samej jednostce (o tej samej nazwie) w różnych układach.</a:t>
            </a:r>
          </a:p>
          <a:p>
            <a:r>
              <a:rPr lang="pl-PL" dirty="0" smtClean="0"/>
              <a:t>Należy podkreślić, że na tym samym obszarze i w tym samym czasie mogły być stosowane różne systemy miar.</a:t>
            </a:r>
          </a:p>
          <a:p>
            <a:r>
              <a:rPr lang="pl-PL" dirty="0" smtClean="0">
                <a:hlinkClick r:id="rId2" tooltip="Układ SI"/>
              </a:rPr>
              <a:t>Jednostki metryczne</a:t>
            </a:r>
            <a:r>
              <a:rPr lang="pl-PL" dirty="0" smtClean="0"/>
              <a:t>, które stanowią ujednolicone miary do dzisiejszych czasów, zostały wprowadzone na ziemiach zaboru pruskiego w </a:t>
            </a:r>
            <a:r>
              <a:rPr lang="pl-PL" dirty="0" smtClean="0">
                <a:hlinkClick r:id="rId3" tooltip="1872"/>
              </a:rPr>
              <a:t>1872</a:t>
            </a:r>
            <a:r>
              <a:rPr lang="pl-PL" dirty="0" smtClean="0"/>
              <a:t> – austriackiego </a:t>
            </a:r>
            <a:r>
              <a:rPr lang="pl-PL" dirty="0" smtClean="0">
                <a:hlinkClick r:id="rId4" tooltip="1876"/>
              </a:rPr>
              <a:t>1876</a:t>
            </a:r>
            <a:r>
              <a:rPr lang="pl-PL" dirty="0" smtClean="0"/>
              <a:t>. Na terenie zaboru rosyjskiego można ich było używać fakultatywnie od </a:t>
            </a:r>
            <a:r>
              <a:rPr lang="pl-PL" dirty="0" smtClean="0">
                <a:hlinkClick r:id="rId5" tooltip="1875"/>
              </a:rPr>
              <a:t>1875</a:t>
            </a:r>
            <a:r>
              <a:rPr lang="pl-PL" dirty="0" smtClean="0"/>
              <a:t>.</a:t>
            </a:r>
          </a:p>
          <a:p>
            <a:r>
              <a:rPr lang="pl-PL" dirty="0" smtClean="0"/>
              <a:t>Do ważniejszych systemów miar stosowanych w przeszłości w Polsce należały: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hlinkClick r:id="rId2" tooltip="Miary austriackie"/>
              </a:rPr>
              <a:t>miary austriackie</a:t>
            </a:r>
            <a:endParaRPr lang="pl-PL" dirty="0" smtClean="0"/>
          </a:p>
          <a:p>
            <a:r>
              <a:rPr lang="pl-PL" dirty="0" smtClean="0">
                <a:hlinkClick r:id="rId3" tooltip="Miary galicyjskie"/>
              </a:rPr>
              <a:t>miary galicyjskie</a:t>
            </a:r>
            <a:endParaRPr lang="pl-PL" dirty="0" smtClean="0"/>
          </a:p>
          <a:p>
            <a:r>
              <a:rPr lang="pl-PL" dirty="0" smtClean="0">
                <a:hlinkClick r:id="rId4" tooltip="Miary gdańskie"/>
              </a:rPr>
              <a:t>miary gdańskie</a:t>
            </a:r>
            <a:endParaRPr lang="pl-PL" dirty="0" smtClean="0"/>
          </a:p>
          <a:p>
            <a:r>
              <a:rPr lang="pl-PL" dirty="0" smtClean="0">
                <a:hlinkClick r:id="rId5" tooltip="Miary krakowskie"/>
              </a:rPr>
              <a:t>miary krakowskie</a:t>
            </a:r>
            <a:endParaRPr lang="pl-PL" dirty="0" smtClean="0"/>
          </a:p>
          <a:p>
            <a:r>
              <a:rPr lang="pl-PL" dirty="0" smtClean="0"/>
              <a:t>miary lwowskie – inna nazwa </a:t>
            </a:r>
            <a:r>
              <a:rPr lang="pl-PL" dirty="0" smtClean="0">
                <a:hlinkClick r:id="rId3" tooltip="Miary galicyjskie"/>
              </a:rPr>
              <a:t>miar galicyjskich</a:t>
            </a:r>
            <a:endParaRPr lang="pl-PL" dirty="0" smtClean="0"/>
          </a:p>
          <a:p>
            <a:r>
              <a:rPr lang="pl-PL" dirty="0" smtClean="0">
                <a:hlinkClick r:id="rId6" tooltip="Miary nowopolskie"/>
              </a:rPr>
              <a:t>miary nowopolskie</a:t>
            </a:r>
            <a:endParaRPr lang="pl-PL" dirty="0" smtClean="0"/>
          </a:p>
          <a:p>
            <a:r>
              <a:rPr lang="pl-PL" dirty="0" smtClean="0">
                <a:hlinkClick r:id="rId7" tooltip="Miary pruskie i niemieckie"/>
              </a:rPr>
              <a:t>miary pruskie i niemieckie</a:t>
            </a:r>
            <a:endParaRPr lang="pl-PL" dirty="0" smtClean="0"/>
          </a:p>
          <a:p>
            <a:r>
              <a:rPr lang="pl-PL" dirty="0" smtClean="0">
                <a:hlinkClick r:id="rId8" tooltip="Miary rosyjskie"/>
              </a:rPr>
              <a:t>miary rosyjskie</a:t>
            </a:r>
            <a:endParaRPr lang="pl-PL" dirty="0" smtClean="0"/>
          </a:p>
          <a:p>
            <a:r>
              <a:rPr lang="pl-PL" dirty="0" smtClean="0">
                <a:hlinkClick r:id="rId9" tooltip="Miary staropolskie"/>
              </a:rPr>
              <a:t>miary staropolskie</a:t>
            </a:r>
            <a:endParaRPr lang="pl-PL" dirty="0" smtClean="0"/>
          </a:p>
          <a:p>
            <a:r>
              <a:rPr lang="pl-PL" dirty="0" smtClean="0"/>
              <a:t>miary warszawskie – inna nazwa </a:t>
            </a:r>
            <a:r>
              <a:rPr lang="pl-PL" dirty="0" smtClean="0">
                <a:hlinkClick r:id="rId9" tooltip="Miary staropolskie"/>
              </a:rPr>
              <a:t>miar staropolskich</a:t>
            </a:r>
            <a:endParaRPr lang="pl-PL" dirty="0" smtClean="0"/>
          </a:p>
          <a:p>
            <a:r>
              <a:rPr lang="pl-PL" dirty="0" smtClean="0">
                <a:hlinkClick r:id="rId10" tooltip="Miary wrocławskie"/>
              </a:rPr>
              <a:t>miary wrocławskie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Staropolskie handlowe miary długości.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>
                <a:hlinkClick r:id="rId2" tooltip="Sążeń"/>
              </a:rPr>
              <a:t>Sążeń</a:t>
            </a:r>
            <a:r>
              <a:rPr lang="pl-PL" dirty="0" smtClean="0"/>
              <a:t> (</a:t>
            </a:r>
            <a:r>
              <a:rPr lang="pl-PL" dirty="0" err="1" smtClean="0"/>
              <a:t>siąg</a:t>
            </a:r>
            <a:r>
              <a:rPr lang="pl-PL" dirty="0" smtClean="0"/>
              <a:t>) = 3 </a:t>
            </a:r>
            <a:r>
              <a:rPr lang="pl-PL" dirty="0" smtClean="0">
                <a:hlinkClick r:id="rId3" tooltip="Łokieć (miara)"/>
              </a:rPr>
              <a:t>łokcie</a:t>
            </a:r>
            <a:r>
              <a:rPr lang="pl-PL" dirty="0" smtClean="0"/>
              <a:t> = 6 </a:t>
            </a:r>
            <a:r>
              <a:rPr lang="pl-PL" dirty="0" smtClean="0">
                <a:hlinkClick r:id="rId4" tooltip="Stopa (miara)"/>
              </a:rPr>
              <a:t>stóp</a:t>
            </a:r>
            <a:r>
              <a:rPr lang="pl-PL" dirty="0" smtClean="0"/>
              <a:t> = 9 </a:t>
            </a:r>
            <a:r>
              <a:rPr lang="pl-PL" dirty="0" smtClean="0">
                <a:hlinkClick r:id="rId5" tooltip="Sztych (miara)"/>
              </a:rPr>
              <a:t>sztychów</a:t>
            </a:r>
            <a:r>
              <a:rPr lang="pl-PL" dirty="0" smtClean="0"/>
              <a:t> = 12 </a:t>
            </a:r>
            <a:r>
              <a:rPr lang="pl-PL" dirty="0" smtClean="0">
                <a:hlinkClick r:id="rId6" tooltip="Ćwierć (miara)"/>
              </a:rPr>
              <a:t>ćwierci</a:t>
            </a:r>
            <a:r>
              <a:rPr lang="pl-PL" dirty="0" smtClean="0"/>
              <a:t> = 24 </a:t>
            </a:r>
            <a:r>
              <a:rPr lang="pl-PL" dirty="0" smtClean="0">
                <a:hlinkClick r:id="rId7" tooltip="Dłoń (miara)"/>
              </a:rPr>
              <a:t>dłonie</a:t>
            </a:r>
            <a:r>
              <a:rPr lang="pl-PL" dirty="0" smtClean="0"/>
              <a:t> = 72 </a:t>
            </a:r>
            <a:r>
              <a:rPr lang="pl-PL" dirty="0" smtClean="0">
                <a:hlinkClick r:id="rId8" tooltip="Palec (miara) (strona nie istnieje)"/>
              </a:rPr>
              <a:t>palce</a:t>
            </a:r>
            <a:r>
              <a:rPr lang="pl-PL" dirty="0" smtClean="0"/>
              <a:t> = 576 </a:t>
            </a:r>
            <a:r>
              <a:rPr lang="pl-PL" dirty="0" smtClean="0">
                <a:hlinkClick r:id="rId9" tooltip="Ziarno (miara) (strona nie istnieje)"/>
              </a:rPr>
              <a:t>ziaren</a:t>
            </a:r>
            <a:r>
              <a:rPr lang="pl-PL" dirty="0" smtClean="0"/>
              <a:t> = 1787 mm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hlinkClick r:id="rId3" tooltip="Łokieć (miara)"/>
              </a:rPr>
              <a:t>Łokieć</a:t>
            </a:r>
            <a:r>
              <a:rPr lang="pl-PL" dirty="0" smtClean="0"/>
              <a:t> = 2 </a:t>
            </a:r>
            <a:r>
              <a:rPr lang="pl-PL" dirty="0" smtClean="0">
                <a:hlinkClick r:id="rId4" tooltip="Stopa (miara)"/>
              </a:rPr>
              <a:t>stopy</a:t>
            </a:r>
            <a:r>
              <a:rPr lang="pl-PL" dirty="0" smtClean="0"/>
              <a:t> = 3 </a:t>
            </a:r>
            <a:r>
              <a:rPr lang="pl-PL" dirty="0" smtClean="0">
                <a:hlinkClick r:id="rId5" tooltip="Sztych (miara)"/>
              </a:rPr>
              <a:t>sztychy</a:t>
            </a:r>
            <a:r>
              <a:rPr lang="pl-PL" dirty="0" smtClean="0"/>
              <a:t> = 4 </a:t>
            </a:r>
            <a:r>
              <a:rPr lang="pl-PL" dirty="0" smtClean="0">
                <a:hlinkClick r:id="rId6" tooltip="Ćwierć (miara)"/>
              </a:rPr>
              <a:t>ćwierci</a:t>
            </a:r>
            <a:r>
              <a:rPr lang="pl-PL" dirty="0" smtClean="0"/>
              <a:t> = 8 </a:t>
            </a:r>
            <a:r>
              <a:rPr lang="pl-PL" dirty="0" smtClean="0">
                <a:hlinkClick r:id="rId7" tooltip="Dłoń (miara)"/>
              </a:rPr>
              <a:t>dłoni</a:t>
            </a:r>
            <a:r>
              <a:rPr lang="pl-PL" dirty="0" smtClean="0"/>
              <a:t> = 24 </a:t>
            </a:r>
            <a:r>
              <a:rPr lang="pl-PL" dirty="0" smtClean="0">
                <a:hlinkClick r:id="rId8" tooltip="Palec (miara) (strona nie istnieje)"/>
              </a:rPr>
              <a:t>palce</a:t>
            </a:r>
            <a:r>
              <a:rPr lang="pl-PL" dirty="0" smtClean="0"/>
              <a:t> = 192 </a:t>
            </a:r>
            <a:r>
              <a:rPr lang="pl-PL" dirty="0" smtClean="0">
                <a:hlinkClick r:id="rId9" tooltip="Ziarno (miara) (strona nie istnieje)"/>
              </a:rPr>
              <a:t>ziarna</a:t>
            </a:r>
            <a:r>
              <a:rPr lang="pl-PL" dirty="0" smtClean="0"/>
              <a:t> = 595,54 mm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hlinkClick r:id="rId4" tooltip="Stopa (miara)"/>
              </a:rPr>
              <a:t>Stopa</a:t>
            </a:r>
            <a:r>
              <a:rPr lang="pl-PL" dirty="0" smtClean="0"/>
              <a:t> = 1,5 </a:t>
            </a:r>
            <a:r>
              <a:rPr lang="pl-PL" dirty="0" err="1" smtClean="0">
                <a:hlinkClick r:id="rId5" tooltip="Sztych (miara)"/>
              </a:rPr>
              <a:t>sztycha</a:t>
            </a:r>
            <a:r>
              <a:rPr lang="pl-PL" dirty="0" smtClean="0"/>
              <a:t> = 2 </a:t>
            </a:r>
            <a:r>
              <a:rPr lang="pl-PL" dirty="0" smtClean="0">
                <a:hlinkClick r:id="rId6" tooltip="Ćwierć (miara)"/>
              </a:rPr>
              <a:t>ćwierci</a:t>
            </a:r>
            <a:r>
              <a:rPr lang="pl-PL" dirty="0" smtClean="0"/>
              <a:t> = 4 </a:t>
            </a:r>
            <a:r>
              <a:rPr lang="pl-PL" dirty="0" smtClean="0">
                <a:hlinkClick r:id="rId7" tooltip="Dłoń (miara)"/>
              </a:rPr>
              <a:t>dłonie</a:t>
            </a:r>
            <a:r>
              <a:rPr lang="pl-PL" dirty="0" smtClean="0"/>
              <a:t> = 12 </a:t>
            </a:r>
            <a:r>
              <a:rPr lang="pl-PL" dirty="0" smtClean="0">
                <a:hlinkClick r:id="rId8" tooltip="Palec (miara) (strona nie istnieje)"/>
              </a:rPr>
              <a:t>palców</a:t>
            </a:r>
            <a:r>
              <a:rPr lang="pl-PL" dirty="0" smtClean="0"/>
              <a:t> = 96 </a:t>
            </a:r>
            <a:r>
              <a:rPr lang="pl-PL" dirty="0" smtClean="0">
                <a:hlinkClick r:id="rId9" tooltip="Ziarno (miara) (strona nie istnieje)"/>
              </a:rPr>
              <a:t>ziaren</a:t>
            </a:r>
            <a:r>
              <a:rPr lang="pl-PL" dirty="0" smtClean="0"/>
              <a:t> = 297,77 mm</a:t>
            </a:r>
          </a:p>
          <a:p>
            <a:pPr>
              <a:buNone/>
            </a:pPr>
            <a:r>
              <a:rPr lang="pl-PL" dirty="0" smtClean="0">
                <a:hlinkClick r:id="rId5" tooltip="Sztych (miara)"/>
              </a:rPr>
              <a:t>Sztych</a:t>
            </a:r>
            <a:r>
              <a:rPr lang="pl-PL" dirty="0" smtClean="0"/>
              <a:t> = 1 </a:t>
            </a:r>
            <a:r>
              <a:rPr lang="pl-PL" dirty="0" err="1" smtClean="0"/>
              <a:t>1</a:t>
            </a:r>
            <a:r>
              <a:rPr lang="pl-PL" dirty="0" smtClean="0"/>
              <a:t>/3 </a:t>
            </a:r>
            <a:r>
              <a:rPr lang="pl-PL" dirty="0" smtClean="0">
                <a:hlinkClick r:id="rId6" tooltip="Ćwierć (miara)"/>
              </a:rPr>
              <a:t>ćwierci</a:t>
            </a:r>
            <a:r>
              <a:rPr lang="pl-PL" dirty="0" smtClean="0"/>
              <a:t> = 2 </a:t>
            </a:r>
            <a:r>
              <a:rPr lang="pl-PL" dirty="0" err="1" smtClean="0"/>
              <a:t>2</a:t>
            </a:r>
            <a:r>
              <a:rPr lang="pl-PL" dirty="0" smtClean="0"/>
              <a:t>/3 </a:t>
            </a:r>
            <a:r>
              <a:rPr lang="pl-PL" dirty="0" smtClean="0">
                <a:hlinkClick r:id="rId7" tooltip="Dłoń (miara)"/>
              </a:rPr>
              <a:t>dłoni</a:t>
            </a:r>
            <a:r>
              <a:rPr lang="pl-PL" dirty="0" smtClean="0"/>
              <a:t> = 8 </a:t>
            </a:r>
            <a:r>
              <a:rPr lang="pl-PL" dirty="0" smtClean="0">
                <a:hlinkClick r:id="rId8" tooltip="Palec (miara) (strona nie istnieje)"/>
              </a:rPr>
              <a:t>palców</a:t>
            </a:r>
            <a:r>
              <a:rPr lang="pl-PL" dirty="0" smtClean="0"/>
              <a:t> = 64 </a:t>
            </a:r>
            <a:r>
              <a:rPr lang="pl-PL" dirty="0" smtClean="0">
                <a:hlinkClick r:id="rId9" tooltip="Ziarno (miara) (strona nie istnieje)"/>
              </a:rPr>
              <a:t>ziarna</a:t>
            </a:r>
            <a:r>
              <a:rPr lang="pl-PL" dirty="0" smtClean="0"/>
              <a:t> = 198,51 mm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71472" y="4643446"/>
            <a:ext cx="73581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pl-PL" sz="2600" dirty="0" smtClean="0">
                <a:hlinkClick r:id="rId6" tooltip="Ćwierć (miara)"/>
              </a:rPr>
              <a:t>Ćwierć</a:t>
            </a:r>
            <a:r>
              <a:rPr lang="pl-PL" sz="2600" dirty="0" smtClean="0"/>
              <a:t> = 2 </a:t>
            </a:r>
            <a:r>
              <a:rPr lang="pl-PL" sz="2600" dirty="0" smtClean="0">
                <a:hlinkClick r:id="rId7" tooltip="Dłoń (miara)"/>
              </a:rPr>
              <a:t>dłonie</a:t>
            </a:r>
            <a:r>
              <a:rPr lang="pl-PL" sz="2600" dirty="0" smtClean="0"/>
              <a:t> = 6 </a:t>
            </a:r>
            <a:r>
              <a:rPr lang="pl-PL" sz="2600" dirty="0" smtClean="0">
                <a:hlinkClick r:id="rId8" tooltip="Palec (miara) (strona nie istnieje)"/>
              </a:rPr>
              <a:t>palców</a:t>
            </a:r>
            <a:r>
              <a:rPr lang="pl-PL" sz="2600" dirty="0" smtClean="0"/>
              <a:t> = 48 </a:t>
            </a:r>
            <a:r>
              <a:rPr lang="pl-PL" sz="2600" dirty="0" smtClean="0">
                <a:hlinkClick r:id="rId9" tooltip="Ziarno (miara) (strona nie istnieje)"/>
              </a:rPr>
              <a:t>ziaren</a:t>
            </a:r>
            <a:r>
              <a:rPr lang="pl-PL" sz="2600" dirty="0" smtClean="0"/>
              <a:t> = 148,87 mm </a:t>
            </a:r>
            <a:r>
              <a:rPr lang="pl-PL" sz="2600" dirty="0" smtClean="0">
                <a:hlinkClick r:id="rId7" tooltip="Dłoń (miara)"/>
              </a:rPr>
              <a:t>Dłoń</a:t>
            </a:r>
            <a:r>
              <a:rPr lang="pl-PL" sz="2600" dirty="0" smtClean="0"/>
              <a:t> = 3 </a:t>
            </a:r>
            <a:r>
              <a:rPr lang="pl-PL" sz="2600" dirty="0" smtClean="0">
                <a:hlinkClick r:id="rId8" tooltip="Palec (miara) (strona nie istnieje)"/>
              </a:rPr>
              <a:t>palce</a:t>
            </a:r>
            <a:r>
              <a:rPr lang="pl-PL" sz="2600" dirty="0" smtClean="0"/>
              <a:t> = 24 </a:t>
            </a:r>
            <a:r>
              <a:rPr lang="pl-PL" sz="2600" dirty="0" smtClean="0">
                <a:hlinkClick r:id="rId9" tooltip="Ziarno (miara) (strona nie istnieje)"/>
              </a:rPr>
              <a:t>ziarna</a:t>
            </a:r>
            <a:r>
              <a:rPr lang="pl-PL" sz="2600" dirty="0" smtClean="0"/>
              <a:t> = 74,44 mm </a:t>
            </a:r>
            <a:r>
              <a:rPr lang="pl-PL" sz="2600" dirty="0" smtClean="0">
                <a:hlinkClick r:id="rId8" tooltip="Palec (miara) (strona nie istnieje)"/>
              </a:rPr>
              <a:t>Palec</a:t>
            </a:r>
            <a:r>
              <a:rPr lang="pl-PL" sz="2600" dirty="0" smtClean="0"/>
              <a:t> (</a:t>
            </a:r>
            <a:r>
              <a:rPr lang="pl-PL" sz="2600" dirty="0" smtClean="0">
                <a:hlinkClick r:id="rId10" tooltip="Cal"/>
              </a:rPr>
              <a:t>cal</a:t>
            </a:r>
            <a:r>
              <a:rPr lang="pl-PL" sz="2600" dirty="0" smtClean="0"/>
              <a:t>) = 8 </a:t>
            </a:r>
            <a:r>
              <a:rPr lang="pl-PL" sz="2600" dirty="0" smtClean="0">
                <a:hlinkClick r:id="rId9" tooltip="Ziarno (miara) (strona nie istnieje)"/>
              </a:rPr>
              <a:t>ziaren</a:t>
            </a:r>
            <a:r>
              <a:rPr lang="pl-PL" sz="2600" dirty="0" smtClean="0"/>
              <a:t> = 24,82 mm </a:t>
            </a:r>
            <a:r>
              <a:rPr lang="pl-PL" sz="2600" dirty="0" smtClean="0">
                <a:hlinkClick r:id="rId9" tooltip="Ziarno (miara) (strona nie istnieje)"/>
              </a:rPr>
              <a:t>Ziarno</a:t>
            </a:r>
            <a:r>
              <a:rPr lang="pl-PL" sz="2600" dirty="0" smtClean="0"/>
              <a:t> = 3,10 mm</a:t>
            </a:r>
            <a:endParaRPr lang="pl-PL" sz="2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Staropolskie górnicze miary długości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 tooltip="Łatr"/>
              </a:rPr>
              <a:t>Łatr</a:t>
            </a:r>
            <a:r>
              <a:rPr lang="pl-PL" dirty="0" smtClean="0"/>
              <a:t> (lachter polski) = 10 stóp łatrowych = 100 cali łatrowych = 1000 prym = 10 000 sekund łatrowych = 2,016 m</a:t>
            </a:r>
          </a:p>
          <a:p>
            <a:r>
              <a:rPr lang="pl-PL" dirty="0" smtClean="0">
                <a:hlinkClick r:id="rId3" tooltip="Stopa łatrowa (strona nie istnieje)"/>
              </a:rPr>
              <a:t>Stopa łatrowa</a:t>
            </a:r>
            <a:r>
              <a:rPr lang="pl-PL" dirty="0" smtClean="0"/>
              <a:t> = 201,6 mm</a:t>
            </a:r>
          </a:p>
          <a:p>
            <a:r>
              <a:rPr lang="pl-PL" dirty="0" smtClean="0">
                <a:hlinkClick r:id="rId4" tooltip="Cal łatrowy (strona nie istnieje)"/>
              </a:rPr>
              <a:t>Cal łatrowy</a:t>
            </a:r>
            <a:r>
              <a:rPr lang="pl-PL" dirty="0" smtClean="0"/>
              <a:t> = 20,16 mm</a:t>
            </a:r>
          </a:p>
          <a:p>
            <a:r>
              <a:rPr lang="pl-PL" dirty="0" smtClean="0">
                <a:hlinkClick r:id="rId5" tooltip="Pryma łatrowa (strona nie istnieje)"/>
              </a:rPr>
              <a:t>Pryma łatrowa</a:t>
            </a:r>
            <a:r>
              <a:rPr lang="pl-PL" dirty="0" smtClean="0"/>
              <a:t> = 2,016 mm</a:t>
            </a:r>
          </a:p>
          <a:p>
            <a:r>
              <a:rPr lang="pl-PL" dirty="0" smtClean="0">
                <a:hlinkClick r:id="rId6" tooltip="Sekunda łatrowa (strona nie istnieje)"/>
              </a:rPr>
              <a:t>Sekunda łatrowa</a:t>
            </a:r>
            <a:r>
              <a:rPr lang="pl-PL" dirty="0" smtClean="0"/>
              <a:t> = 0,2016 mm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Staropolskie drogowe miary długości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 tooltip="Mila"/>
              </a:rPr>
              <a:t>Mila</a:t>
            </a:r>
            <a:r>
              <a:rPr lang="pl-PL" dirty="0" smtClean="0"/>
              <a:t> = 2 </a:t>
            </a:r>
            <a:r>
              <a:rPr lang="pl-PL" dirty="0" err="1" smtClean="0"/>
              <a:t>półmile</a:t>
            </a:r>
            <a:r>
              <a:rPr lang="pl-PL" dirty="0" smtClean="0"/>
              <a:t> = 4 </a:t>
            </a:r>
            <a:r>
              <a:rPr lang="pl-PL" dirty="0" err="1" smtClean="0"/>
              <a:t>świerćmile</a:t>
            </a:r>
            <a:r>
              <a:rPr lang="pl-PL" dirty="0" smtClean="0"/>
              <a:t> = 8 </a:t>
            </a:r>
            <a:r>
              <a:rPr lang="pl-PL" b="1" dirty="0" err="1" smtClean="0">
                <a:hlinkClick r:id="rId3" tooltip="Staje"/>
              </a:rPr>
              <a:t>stai</a:t>
            </a:r>
            <a:r>
              <a:rPr lang="pl-PL" dirty="0" smtClean="0"/>
              <a:t> = 7,5-8,5 km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/>
              <a:t>Jednostki Masy Dziś.</a:t>
            </a:r>
            <a:endParaRPr lang="pl-PL" sz="6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72000"/>
          </a:xfrm>
        </p:spPr>
        <p:txBody>
          <a:bodyPr/>
          <a:lstStyle/>
          <a:p>
            <a:pPr algn="ctr">
              <a:buNone/>
              <a:defRPr/>
            </a:pPr>
            <a:r>
              <a:rPr lang="pl-PL" dirty="0" smtClean="0"/>
              <a:t>    1 kg = 1000 g                    1 g = 0,001 kg</a:t>
            </a:r>
          </a:p>
          <a:p>
            <a:pPr algn="ctr">
              <a:buNone/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 kg = 100 dag                  1 dag = 0,01 kg</a:t>
            </a:r>
          </a:p>
          <a:p>
            <a:pPr algn="ctr">
              <a:buNone/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 dag = 10 g                     1 g = 0,1 dag</a:t>
            </a:r>
          </a:p>
          <a:p>
            <a:pPr algn="ctr">
              <a:buNone/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 t = 1000 kg                    1kg = 0,001 t</a:t>
            </a:r>
          </a:p>
          <a:p>
            <a:pPr algn="ctr">
              <a:buNone/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 g = 1000 mg                   1 mg = 0,001 g</a:t>
            </a:r>
            <a:br>
              <a:rPr lang="pl-PL" dirty="0" smtClean="0"/>
            </a:br>
            <a:endParaRPr lang="pl-PL" dirty="0" smtClean="0"/>
          </a:p>
          <a:p>
            <a:pPr>
              <a:buNone/>
              <a:defRPr/>
            </a:pP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Jednostki masy.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229600" cy="1219200"/>
          </a:xfrm>
        </p:spPr>
        <p:txBody>
          <a:bodyPr>
            <a:noAutofit/>
          </a:bodyPr>
          <a:lstStyle/>
          <a:p>
            <a:r>
              <a:rPr lang="pl-PL" sz="3200" b="1" i="1" dirty="0" smtClean="0">
                <a:solidFill>
                  <a:srgbClr val="FFFF00"/>
                </a:solidFill>
                <a:latin typeface="Georgia" pitchFamily="18" charset="0"/>
              </a:rPr>
              <a:t>Celem głównym projektu było zebranie informacji na temat mierzenia i ważenia dawniej oraz porównanie dawnych jednostek miar i wag z jednostkami używanymi obecnie. Poprzez realizację projektu pokazujemy, że znajomość i umiejętność zamiany jednostek jest bardzo przydatna w życiu codziennym. Efektem naszej pracy będzie pokaz prezentacji multimedialnej.</a:t>
            </a:r>
            <a:endParaRPr lang="pl-PL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71472" y="2286000"/>
            <a:ext cx="8229600" cy="4572000"/>
          </a:xfrm>
        </p:spPr>
        <p:txBody>
          <a:bodyPr/>
          <a:lstStyle/>
          <a:p>
            <a:r>
              <a:rPr lang="pl-PL" b="1" dirty="0" smtClean="0"/>
              <a:t>Tona</a:t>
            </a:r>
            <a:r>
              <a:rPr lang="pl-PL" dirty="0" smtClean="0"/>
              <a:t> – jednostka masy stosowana w technice i handlu. Przeważnie, szczególnie w Polsce, utożsamiana z toną metryczną.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Tona:</a:t>
            </a:r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2910" y="2000240"/>
            <a:ext cx="8229600" cy="45720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l-P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Kwintal</a:t>
            </a:r>
            <a:r>
              <a:rPr lang="pl-PL" dirty="0" smtClean="0">
                <a:solidFill>
                  <a:srgbClr val="000000"/>
                </a:solidFill>
                <a:cs typeface="Arial" charset="0"/>
              </a:rPr>
              <a:t> </a:t>
            </a:r>
            <a:r>
              <a:rPr lang="pl-PL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pl-PL" dirty="0" smtClean="0">
                <a:latin typeface="Arial" charset="0"/>
                <a:cs typeface="Arial" charset="0"/>
              </a:rPr>
              <a:t>arab.</a:t>
            </a:r>
            <a:r>
              <a:rPr lang="pl-PL" dirty="0" smtClean="0">
                <a:cs typeface="Arial" charset="0"/>
              </a:rPr>
              <a:t> </a:t>
            </a:r>
            <a:r>
              <a:rPr lang="pl-PL" i="1" dirty="0" err="1" smtClean="0">
                <a:latin typeface="Arial" charset="0"/>
                <a:cs typeface="Arial" charset="0"/>
              </a:rPr>
              <a:t>qinṭār</a:t>
            </a:r>
            <a:r>
              <a:rPr lang="pl-PL" dirty="0" smtClean="0">
                <a:cs typeface="Arial" charset="0"/>
              </a:rPr>
              <a:t> </a:t>
            </a:r>
            <a:r>
              <a:rPr lang="pl-PL" dirty="0" smtClean="0">
                <a:latin typeface="Arial" charset="0"/>
                <a:cs typeface="Arial" charset="0"/>
              </a:rPr>
              <a:t>przez</a:t>
            </a:r>
            <a:r>
              <a:rPr lang="pl-PL" dirty="0" smtClean="0">
                <a:cs typeface="Arial" charset="0"/>
              </a:rPr>
              <a:t> </a:t>
            </a:r>
            <a:r>
              <a:rPr lang="pl-PL" dirty="0" err="1" smtClean="0">
                <a:latin typeface="Arial" charset="0"/>
                <a:cs typeface="Arial" charset="0"/>
              </a:rPr>
              <a:t>fr</a:t>
            </a:r>
            <a:r>
              <a:rPr lang="pl-PL" dirty="0" smtClean="0">
                <a:latin typeface="Arial" charset="0"/>
                <a:cs typeface="Arial" charset="0"/>
              </a:rPr>
              <a:t>.</a:t>
            </a:r>
            <a:r>
              <a:rPr lang="pl-PL" dirty="0" smtClean="0">
                <a:cs typeface="Arial" charset="0"/>
              </a:rPr>
              <a:t> </a:t>
            </a:r>
            <a:r>
              <a:rPr lang="pl-PL" i="1" dirty="0" err="1" smtClean="0">
                <a:latin typeface="Arial" charset="0"/>
                <a:cs typeface="Arial" charset="0"/>
              </a:rPr>
              <a:t>quintal</a:t>
            </a:r>
            <a:r>
              <a:rPr lang="pl-PL" dirty="0" smtClean="0">
                <a:latin typeface="Arial" charset="0"/>
                <a:cs typeface="Arial" charset="0"/>
              </a:rPr>
              <a:t>) </a:t>
            </a:r>
            <a:r>
              <a:rPr lang="pl-PL" dirty="0" smtClean="0">
                <a:cs typeface="Arial" charset="0"/>
              </a:rPr>
              <a:t>–</a:t>
            </a:r>
            <a:r>
              <a:rPr lang="pl-PL" dirty="0" smtClean="0">
                <a:latin typeface="Arial" charset="0"/>
                <a:cs typeface="Arial" charset="0"/>
              </a:rPr>
              <a:t> </a:t>
            </a:r>
            <a:r>
              <a:rPr lang="pl-PL" dirty="0" err="1" smtClean="0">
                <a:latin typeface="Arial" charset="0"/>
                <a:cs typeface="Arial" charset="0"/>
              </a:rPr>
              <a:t>pozaukładowa</a:t>
            </a:r>
            <a:r>
              <a:rPr lang="pl-PL" dirty="0" smtClean="0">
                <a:cs typeface="Arial" charset="0"/>
              </a:rPr>
              <a:t> </a:t>
            </a:r>
            <a:r>
              <a:rPr lang="pl-PL" dirty="0" smtClean="0">
                <a:latin typeface="Arial" charset="0"/>
                <a:cs typeface="Arial" charset="0"/>
              </a:rPr>
              <a:t>jednostka miary</a:t>
            </a:r>
            <a:r>
              <a:rPr lang="pl-PL" dirty="0" smtClean="0">
                <a:cs typeface="Arial" charset="0"/>
              </a:rPr>
              <a:t> </a:t>
            </a:r>
            <a:r>
              <a:rPr lang="pl-PL" dirty="0" smtClean="0">
                <a:latin typeface="Arial" charset="0"/>
                <a:cs typeface="Arial" charset="0"/>
              </a:rPr>
              <a:t>masy</a:t>
            </a:r>
            <a:r>
              <a:rPr lang="pl-PL" dirty="0" smtClean="0">
                <a:cs typeface="Arial" charset="0"/>
              </a:rPr>
              <a:t> </a:t>
            </a:r>
            <a:r>
              <a:rPr lang="pl-PL" dirty="0" smtClean="0">
                <a:latin typeface="Arial" charset="0"/>
                <a:cs typeface="Arial" charset="0"/>
              </a:rPr>
              <a:t>używana tradycyjnie przez rolnik</a:t>
            </a:r>
            <a:r>
              <a:rPr lang="pl-PL" dirty="0" smtClean="0">
                <a:cs typeface="Arial" charset="0"/>
              </a:rPr>
              <a:t>ó</a:t>
            </a:r>
            <a:r>
              <a:rPr lang="pl-PL" dirty="0" smtClean="0">
                <a:latin typeface="Arial" charset="0"/>
                <a:cs typeface="Arial" charset="0"/>
              </a:rPr>
              <a:t>w, w wydawnictwach fachowych zwana</a:t>
            </a:r>
            <a:r>
              <a:rPr lang="pl-PL" dirty="0" smtClean="0">
                <a:cs typeface="Arial" charset="0"/>
              </a:rPr>
              <a:t> </a:t>
            </a:r>
            <a:r>
              <a:rPr lang="pl-PL" dirty="0" err="1" smtClean="0">
                <a:latin typeface="Arial" charset="0"/>
                <a:cs typeface="Arial" charset="0"/>
              </a:rPr>
              <a:t>decytoną</a:t>
            </a:r>
            <a:r>
              <a:rPr lang="pl-PL" dirty="0" smtClean="0">
                <a:latin typeface="Arial" charset="0"/>
                <a:cs typeface="Arial" charset="0"/>
              </a:rPr>
              <a:t>. Zwana jest potocznie</a:t>
            </a:r>
            <a:r>
              <a:rPr lang="pl-PL" dirty="0" smtClean="0">
                <a:cs typeface="Arial" charset="0"/>
              </a:rPr>
              <a:t> </a:t>
            </a:r>
            <a:r>
              <a:rPr lang="pl-PL" b="1" i="1" dirty="0" smtClean="0">
                <a:latin typeface="Arial" charset="0"/>
                <a:cs typeface="Arial" charset="0"/>
              </a:rPr>
              <a:t>metrem</a:t>
            </a:r>
            <a:r>
              <a:rPr lang="pl-PL" dirty="0" smtClean="0">
                <a:cs typeface="Arial" charset="0"/>
              </a:rPr>
              <a:t> </a:t>
            </a:r>
            <a:r>
              <a:rPr lang="pl-PL" dirty="0" smtClean="0">
                <a:latin typeface="Arial" charset="0"/>
                <a:cs typeface="Arial" charset="0"/>
              </a:rPr>
              <a:t>(nie mylić z</a:t>
            </a:r>
            <a:r>
              <a:rPr lang="pl-PL" dirty="0" smtClean="0">
                <a:cs typeface="Arial" charset="0"/>
              </a:rPr>
              <a:t> </a:t>
            </a:r>
            <a:r>
              <a:rPr lang="pl-PL" dirty="0" smtClean="0">
                <a:latin typeface="Arial" charset="0"/>
                <a:cs typeface="Arial" charset="0"/>
              </a:rPr>
              <a:t>metrem</a:t>
            </a:r>
            <a:r>
              <a:rPr lang="pl-PL" dirty="0" smtClean="0">
                <a:cs typeface="Arial" charset="0"/>
              </a:rPr>
              <a:t> –</a:t>
            </a:r>
            <a:r>
              <a:rPr lang="pl-PL" dirty="0" smtClean="0">
                <a:latin typeface="Arial" charset="0"/>
                <a:cs typeface="Arial" charset="0"/>
              </a:rPr>
              <a:t> jednostką długości).</a:t>
            </a:r>
            <a:endParaRPr lang="pl-PL" dirty="0" smtClean="0"/>
          </a:p>
          <a:p>
            <a:pPr marL="457200" lvl="1" indent="-457200" defTabSz="914400">
              <a:spcBef>
                <a:spcPct val="0"/>
              </a:spcBef>
              <a:buClrTx/>
              <a:buSzTx/>
              <a:buFontTx/>
              <a:buNone/>
            </a:pPr>
            <a:endParaRPr lang="pl-PL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-457200" defTabSz="914400">
              <a:spcBef>
                <a:spcPct val="0"/>
              </a:spcBef>
              <a:buClrTx/>
              <a:buSzTx/>
              <a:buFontTx/>
              <a:buNone/>
            </a:pPr>
            <a:endParaRPr lang="pl-PL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-457200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l-PL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 kwintal = 1 q = 100 kg</a:t>
            </a:r>
          </a:p>
          <a:p>
            <a:pPr mar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Kwintal.</a:t>
            </a:r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Kilogram</a:t>
            </a:r>
            <a:r>
              <a:rPr lang="pl-PL" dirty="0" smtClean="0"/>
              <a:t> – jednostka masy, jednostka podstawowa układu SI, oznaczana </a:t>
            </a:r>
            <a:r>
              <a:rPr lang="pl-PL" b="1" dirty="0" err="1" smtClean="0"/>
              <a:t>kg</a:t>
            </a:r>
            <a:r>
              <a:rPr lang="pl-PL" dirty="0" smtClean="0"/>
              <a:t>. Jest to masa międzynarodowego wzorca (walca o wysokości i średnicy podstawy 39 mm wykonanego ze stopu platyny z irydem) przechowywanego w Międzynarodowym Biurze Miar i Wag w </a:t>
            </a:r>
            <a:r>
              <a:rPr lang="pl-PL" dirty="0" err="1" smtClean="0"/>
              <a:t>Sèvres</a:t>
            </a:r>
            <a:r>
              <a:rPr lang="pl-PL" dirty="0" smtClean="0"/>
              <a:t> koło Paryża. Wzorzec kilograma został usankcjonowany uchwałą I Generalnej Konferencji Miar (</a:t>
            </a:r>
            <a:r>
              <a:rPr lang="pl-PL" dirty="0" err="1" smtClean="0"/>
              <a:t>Conférence</a:t>
            </a:r>
            <a:r>
              <a:rPr lang="pl-PL" dirty="0" smtClean="0"/>
              <a:t> </a:t>
            </a:r>
            <a:r>
              <a:rPr lang="pl-PL" dirty="0" err="1" smtClean="0"/>
              <a:t>Générale</a:t>
            </a:r>
            <a:r>
              <a:rPr lang="pl-PL" dirty="0" smtClean="0"/>
              <a:t> des </a:t>
            </a:r>
            <a:r>
              <a:rPr lang="pl-PL" dirty="0" err="1" smtClean="0"/>
              <a:t>Poids</a:t>
            </a:r>
            <a:r>
              <a:rPr lang="pl-PL" dirty="0" smtClean="0"/>
              <a:t> et </a:t>
            </a:r>
            <a:r>
              <a:rPr lang="pl-PL" dirty="0" err="1" smtClean="0"/>
              <a:t>Mesures</a:t>
            </a:r>
            <a:r>
              <a:rPr lang="pl-PL" dirty="0" smtClean="0"/>
              <a:t>, CGPM) w 1889.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Kilogram :</a:t>
            </a:r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72000"/>
          </a:xfrm>
        </p:spPr>
        <p:txBody>
          <a:bodyPr/>
          <a:lstStyle/>
          <a:p>
            <a:r>
              <a:rPr lang="pl-PL" dirty="0" smtClean="0"/>
              <a:t>dekagram (dag) – jednostka masy, równa 0,01 kilograma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Dekagram:</a:t>
            </a:r>
            <a:endParaRPr lang="pl-P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4572000"/>
          </a:xfrm>
        </p:spPr>
        <p:txBody>
          <a:bodyPr/>
          <a:lstStyle/>
          <a:p>
            <a:pPr marL="0" indent="0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l-P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Gram</a:t>
            </a:r>
            <a:r>
              <a:rPr lang="pl-PL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 (</a:t>
            </a:r>
            <a:r>
              <a:rPr lang="pl-P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pl-PL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 – </a:t>
            </a:r>
            <a:r>
              <a:rPr lang="pl-PL" dirty="0" smtClean="0">
                <a:latin typeface="Arial" charset="0"/>
                <a:cs typeface="Arial" charset="0"/>
              </a:rPr>
              <a:t>jednostka masy, jednostka podstawowa w układzie jednostek miar CGS (</a:t>
            </a:r>
            <a:r>
              <a:rPr lang="pl-PL" i="1" dirty="0" smtClean="0">
                <a:latin typeface="Arial" charset="0"/>
                <a:cs typeface="Arial" charset="0"/>
              </a:rPr>
              <a:t>Centymetr Gram Sekunda</a:t>
            </a:r>
            <a:r>
              <a:rPr lang="pl-PL" dirty="0" smtClean="0">
                <a:latin typeface="Arial" charset="0"/>
                <a:cs typeface="Arial" charset="0"/>
              </a:rPr>
              <a:t>).</a:t>
            </a:r>
            <a:endParaRPr lang="pl-PL" dirty="0" smtClean="0"/>
          </a:p>
          <a:p>
            <a:pPr marL="457200" lvl="1" indent="-457200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l-PL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 g = 1/1000 kg</a:t>
            </a:r>
            <a:endParaRPr lang="pl-PL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lvl="1" indent="-457200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 g = 1000 mg</a:t>
            </a:r>
            <a:endParaRPr lang="pl-PL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-457200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 g = 1000000 µg</a:t>
            </a:r>
            <a:endParaRPr lang="pl-PL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-457200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 g = 1000000000 </a:t>
            </a:r>
            <a:r>
              <a:rPr lang="pl-PL" sz="18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ng</a:t>
            </a:r>
            <a:endParaRPr lang="pl-PL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Gram: </a:t>
            </a:r>
            <a:endParaRPr lang="pl-P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219200"/>
          </a:xfrm>
        </p:spPr>
        <p:txBody>
          <a:bodyPr>
            <a:normAutofit/>
          </a:bodyPr>
          <a:lstStyle/>
          <a:p>
            <a:r>
              <a:rPr lang="pl-PL" sz="6000" dirty="0" smtClean="0"/>
              <a:t>Jednostki Masy Dawniej</a:t>
            </a:r>
            <a:endParaRPr lang="pl-PL" sz="6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Poza układowa  jednostka masy wynosząca około 50 kg</a:t>
            </a:r>
          </a:p>
          <a:p>
            <a:r>
              <a:rPr lang="pl-PL" dirty="0" smtClean="0"/>
              <a:t>Rodzaje :</a:t>
            </a:r>
          </a:p>
          <a:p>
            <a:r>
              <a:rPr lang="pl-PL" dirty="0" smtClean="0"/>
              <a:t>Cetnar angielski </a:t>
            </a:r>
          </a:p>
          <a:p>
            <a:r>
              <a:rPr lang="pl-PL" dirty="0" smtClean="0"/>
              <a:t>Cetnar amerykański </a:t>
            </a:r>
          </a:p>
          <a:p>
            <a:r>
              <a:rPr lang="pl-PL" dirty="0" smtClean="0"/>
              <a:t>Cetnary niemieckie :</a:t>
            </a:r>
          </a:p>
          <a:p>
            <a:r>
              <a:rPr lang="pl-PL" dirty="0" smtClean="0"/>
              <a:t>Brunszwik -46,77kg</a:t>
            </a:r>
          </a:p>
          <a:p>
            <a:r>
              <a:rPr lang="pl-PL" dirty="0" smtClean="0"/>
              <a:t>Saksonia -51,4kg</a:t>
            </a:r>
          </a:p>
          <a:p>
            <a:r>
              <a:rPr lang="pl-PL" dirty="0" smtClean="0"/>
              <a:t>Bawaria Austria -56kg</a:t>
            </a:r>
          </a:p>
          <a:p>
            <a:r>
              <a:rPr lang="pl-PL" dirty="0" smtClean="0"/>
              <a:t>Prusy-51,45kg</a:t>
            </a:r>
          </a:p>
          <a:p>
            <a:r>
              <a:rPr lang="pl-PL" dirty="0" smtClean="0"/>
              <a:t>Cetnar polski nazywany był centnarem. Rozróżniano jego dwa rodzaje :</a:t>
            </a:r>
          </a:p>
          <a:p>
            <a:r>
              <a:rPr lang="pl-PL" dirty="0" smtClean="0"/>
              <a:t>Centnar Warszawski</a:t>
            </a:r>
          </a:p>
          <a:p>
            <a:r>
              <a:rPr lang="pl-PL" dirty="0" smtClean="0"/>
              <a:t>Centnar Lwowski</a:t>
            </a:r>
          </a:p>
          <a:p>
            <a:pPr algn="r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Cetnar -</a:t>
            </a:r>
            <a:endParaRPr lang="pl-PL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43108" y="1071546"/>
            <a:ext cx="65722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600" b="1" i="1" dirty="0" smtClean="0">
                <a:latin typeface="Jokerman" panose="04090605060D06020702" pitchFamily="82" charset="0"/>
              </a:rPr>
              <a:t>CETNAR-   OK.50KG   </a:t>
            </a:r>
            <a:r>
              <a:rPr lang="pl-PL" b="1" dirty="0" smtClean="0"/>
              <a:t>cetnar = 4 kamienie = 100 funtów = 1600 uncji = 3200 łutów = 12800 drachm = 38400 skrupułów = 921600 granów = 5068800 </a:t>
            </a:r>
            <a:r>
              <a:rPr lang="pl-PL" b="1" dirty="0" err="1" smtClean="0"/>
              <a:t>graników</a:t>
            </a:r>
            <a:r>
              <a:rPr lang="pl-PL" b="1" dirty="0" smtClean="0"/>
              <a:t> = 40,550 kg </a:t>
            </a:r>
            <a:endParaRPr lang="pl-PL" b="1" i="1" dirty="0">
              <a:latin typeface="Jokerman" panose="04090605060D06020702" pitchFamily="82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928670"/>
            <a:ext cx="1708087" cy="2260349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Jednostka masy.</a:t>
            </a:r>
          </a:p>
          <a:p>
            <a:r>
              <a:rPr lang="pl-PL" dirty="0" smtClean="0"/>
              <a:t>Podstawowa jednostka anglosaskiego układu jednostek miar używana w Wielkiej Brytanii, niegdyś używana w Irlandii oraz większości krajów Wspólnoty Narodów.</a:t>
            </a:r>
          </a:p>
          <a:p>
            <a:r>
              <a:rPr lang="pl-PL" dirty="0" smtClean="0"/>
              <a:t>1 kamień = 14 funtów = 6,35029318 kg</a:t>
            </a:r>
          </a:p>
          <a:p>
            <a:r>
              <a:rPr lang="pl-PL" dirty="0" smtClean="0"/>
              <a:t>staropolska jednostka masy. Nazwa jednostki pochodzi od kamieni stanowiących część żaren.</a:t>
            </a:r>
          </a:p>
          <a:p>
            <a:r>
              <a:rPr lang="pl-PL" dirty="0" smtClean="0"/>
              <a:t>1 kamień = 32 funty nowopolskie = 64 grzywny = 1024 łuty = 12,96 kg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Kamień-</a:t>
            </a:r>
            <a:endParaRPr lang="pl-P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-214338"/>
            <a:ext cx="9644130" cy="735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i="1" u="sng" dirty="0" smtClean="0">
                <a:solidFill>
                  <a:srgbClr val="FFFF00"/>
                </a:solidFill>
                <a:latin typeface="Georgia" pitchFamily="18" charset="0"/>
              </a:rPr>
              <a:t>Cele projektu były następujące:</a:t>
            </a:r>
            <a:endParaRPr lang="pl-PL" sz="44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00100" y="1428736"/>
            <a:ext cx="70009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pl-PL" dirty="0" smtClean="0">
              <a:latin typeface="Verdana" pitchFamily="34" charset="0"/>
              <a:cs typeface="Arial" pitchFamily="34" charset="0"/>
            </a:endParaRPr>
          </a:p>
          <a:p>
            <a:pPr marL="9144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b="1" i="1" dirty="0" smtClean="0">
                <a:solidFill>
                  <a:srgbClr val="FFFF00"/>
                </a:solidFill>
                <a:latin typeface="Georgia" pitchFamily="18" charset="0"/>
                <a:cs typeface="Arial" pitchFamily="34" charset="0"/>
              </a:rPr>
              <a:t>Pokazanie życiowej użyteczności wiedzy i umiejętności matematycznych zdobytych w szkole.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b="1" i="1" dirty="0" smtClean="0">
                <a:solidFill>
                  <a:srgbClr val="FFFF00"/>
                </a:solidFill>
                <a:latin typeface="Georgia" pitchFamily="18" charset="0"/>
                <a:cs typeface="Arial" pitchFamily="34" charset="0"/>
              </a:rPr>
              <a:t>Przygotowanie do uczestnictwa w życiu społecznym.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b="1" i="1" dirty="0" smtClean="0">
                <a:solidFill>
                  <a:srgbClr val="FFFF00"/>
                </a:solidFill>
                <a:latin typeface="Georgia" pitchFamily="18" charset="0"/>
                <a:cs typeface="Arial" pitchFamily="34" charset="0"/>
              </a:rPr>
              <a:t>Rozwijanie samodzielności i kreatywności.</a:t>
            </a:r>
          </a:p>
          <a:p>
            <a:pPr marL="9144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b="1" i="1" dirty="0" smtClean="0">
                <a:solidFill>
                  <a:srgbClr val="FFFF00"/>
                </a:solidFill>
                <a:latin typeface="Georgia" pitchFamily="18" charset="0"/>
                <a:cs typeface="Arial" pitchFamily="34" charset="0"/>
              </a:rPr>
              <a:t>Przygotowanie do kształcenia i samokształcenia się w przyszłości.</a:t>
            </a:r>
          </a:p>
          <a:p>
            <a:pPr marL="9144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b="1" i="1" dirty="0" smtClean="0">
                <a:solidFill>
                  <a:srgbClr val="FFFF00"/>
                </a:solidFill>
                <a:latin typeface="Georgia" pitchFamily="18" charset="0"/>
              </a:rPr>
              <a:t>Kształcenie umiejętności:</a:t>
            </a:r>
            <a:endParaRPr lang="pl-PL" b="1" i="1" dirty="0" smtClean="0">
              <a:solidFill>
                <a:srgbClr val="FFFF00"/>
              </a:solidFill>
              <a:latin typeface="Georgia" pitchFamily="18" charset="0"/>
              <a:cs typeface="Arial" pitchFamily="34" charset="0"/>
            </a:endParaRPr>
          </a:p>
          <a:p>
            <a:pPr marL="914400" lvl="0" indent="-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pl-PL" b="1" i="1" dirty="0" smtClean="0">
                <a:solidFill>
                  <a:srgbClr val="FFFF00"/>
                </a:solidFill>
                <a:latin typeface="Georgia" pitchFamily="18" charset="0"/>
              </a:rPr>
              <a:t>Wyszukiwania i selekcjonowania informacji z różnych źródeł.</a:t>
            </a:r>
          </a:p>
          <a:p>
            <a:pPr marL="914400" lvl="0" indent="-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pl-PL" b="1" i="1" dirty="0" smtClean="0">
                <a:solidFill>
                  <a:srgbClr val="FFFF00"/>
                </a:solidFill>
                <a:latin typeface="Georgia" pitchFamily="18" charset="0"/>
              </a:rPr>
              <a:t>Planowania działań.</a:t>
            </a:r>
          </a:p>
          <a:p>
            <a:pPr marL="914400" lvl="0" indent="-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pl-PL" b="1" i="1" dirty="0" smtClean="0">
                <a:solidFill>
                  <a:srgbClr val="FFFF00"/>
                </a:solidFill>
                <a:latin typeface="Georgia" pitchFamily="18" charset="0"/>
              </a:rPr>
              <a:t>Współdziałania w grupie, dzielenia się rolami i zadaniami.</a:t>
            </a:r>
          </a:p>
          <a:p>
            <a:pPr marL="914400" lvl="0" indent="-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pl-PL" b="1" i="1" dirty="0" smtClean="0">
                <a:solidFill>
                  <a:srgbClr val="FFFF00"/>
                </a:solidFill>
                <a:latin typeface="Georgia" pitchFamily="18" charset="0"/>
              </a:rPr>
              <a:t>Przeprowadzania i oceniania swojego działania.</a:t>
            </a:r>
          </a:p>
          <a:p>
            <a:pPr marL="914400" lvl="0" indent="-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pl-PL" b="1" i="1" dirty="0" smtClean="0">
                <a:solidFill>
                  <a:srgbClr val="FFFF00"/>
                </a:solidFill>
                <a:latin typeface="Georgia" pitchFamily="18" charset="0"/>
              </a:rPr>
              <a:t>Zapisywania i prezentowania zebranych materiałów selekcji informacji.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poza układowa jednostka masy wywodząca się od rzymskiej libry. Miara funta była różna na przestrzeni wieków w różnych państwach, zwykle wynosiła pomiędzy 0,4 a 0,5 kilograma. Obecnie w państwach anglosaskich jest przyjęty międzynarodowy funt równy 0,453 592 37 kg oraz stosowany jest skrót </a:t>
            </a:r>
            <a:r>
              <a:rPr lang="pl-PL" b="1" dirty="0" err="1" smtClean="0"/>
              <a:t>lb</a:t>
            </a:r>
            <a:r>
              <a:rPr lang="pl-PL" dirty="0" smtClean="0"/>
              <a:t> (od </a:t>
            </a:r>
            <a:r>
              <a:rPr lang="pl-PL" i="1" dirty="0" smtClean="0"/>
              <a:t>libra</a:t>
            </a:r>
            <a:r>
              <a:rPr lang="pl-PL" dirty="0" smtClean="0"/>
              <a:t>, liczba mnoga w jęz. angielskim: </a:t>
            </a:r>
            <a:r>
              <a:rPr lang="pl-PL" b="1" dirty="0" err="1" smtClean="0"/>
              <a:t>lbs</a:t>
            </a:r>
            <a:r>
              <a:rPr lang="pl-PL" dirty="0" smtClean="0"/>
              <a:t>).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Funt-</a:t>
            </a:r>
            <a:endParaRPr lang="pl-PL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95892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używane w Wielkiej Brytanii:</a:t>
            </a:r>
          </a:p>
          <a:p>
            <a:pPr lvl="1"/>
            <a:r>
              <a:rPr lang="pl-PL" dirty="0" smtClean="0"/>
              <a:t>funt </a:t>
            </a:r>
            <a:r>
              <a:rPr lang="pl-PL" i="1" dirty="0" smtClean="0"/>
              <a:t>troy</a:t>
            </a:r>
            <a:r>
              <a:rPr lang="pl-PL" dirty="0" smtClean="0"/>
              <a:t> – używany od IX wieku do 1879, głównie do metali szlachetnych, według obecnych miar – 0,373 241 721 kg</a:t>
            </a:r>
          </a:p>
          <a:p>
            <a:pPr lvl="1"/>
            <a:r>
              <a:rPr lang="pl-PL" dirty="0" smtClean="0"/>
              <a:t>funt </a:t>
            </a:r>
            <a:r>
              <a:rPr lang="pl-PL" i="1" dirty="0" smtClean="0"/>
              <a:t>tower</a:t>
            </a:r>
            <a:endParaRPr lang="pl-PL" dirty="0" smtClean="0"/>
          </a:p>
          <a:p>
            <a:pPr lvl="1"/>
            <a:r>
              <a:rPr lang="pl-PL" dirty="0" smtClean="0"/>
              <a:t>funt londyński</a:t>
            </a:r>
          </a:p>
          <a:p>
            <a:pPr lvl="1"/>
            <a:r>
              <a:rPr lang="pl-PL" dirty="0" smtClean="0"/>
              <a:t>funt kupiecki (</a:t>
            </a:r>
            <a:r>
              <a:rPr lang="pl-PL" i="1" dirty="0" smtClean="0"/>
              <a:t>Merchants' pound</a:t>
            </a:r>
            <a:r>
              <a:rPr lang="pl-PL" dirty="0" smtClean="0"/>
              <a:t>)</a:t>
            </a:r>
          </a:p>
          <a:p>
            <a:r>
              <a:rPr lang="pl-PL" dirty="0" smtClean="0"/>
              <a:t>używane we Francji:</a:t>
            </a:r>
          </a:p>
          <a:p>
            <a:pPr lvl="1"/>
            <a:r>
              <a:rPr lang="pl-PL" dirty="0" smtClean="0"/>
              <a:t>funt karoliński = ok. 409,31 g czyli 1,25 funta rzymskiego</a:t>
            </a:r>
          </a:p>
          <a:p>
            <a:pPr lvl="1"/>
            <a:r>
              <a:rPr lang="pl-PL" i="1" dirty="0" smtClean="0"/>
              <a:t>livre esterlin</a:t>
            </a:r>
            <a:r>
              <a:rPr lang="pl-PL" dirty="0" smtClean="0"/>
              <a:t> = ok. 0,3671 kg. Używany od końca IX do połowy XIV w</a:t>
            </a:r>
          </a:p>
          <a:p>
            <a:pPr lvl="1"/>
            <a:r>
              <a:rPr lang="pl-PL" dirty="0" smtClean="0"/>
              <a:t>funt paryski (</a:t>
            </a:r>
            <a:r>
              <a:rPr lang="pl-PL" i="1" dirty="0" smtClean="0"/>
              <a:t>livre de Paris</a:t>
            </a:r>
            <a:r>
              <a:rPr lang="pl-PL" dirty="0" smtClean="0"/>
              <a:t>) = 0,489 5058 g (teoretycznie miało to być 1,5 funta rzymskiego). Używany od połowy XIV w. do połowy XIX w.</a:t>
            </a:r>
          </a:p>
          <a:p>
            <a:pPr lvl="1"/>
            <a:r>
              <a:rPr lang="pl-PL" dirty="0" smtClean="0"/>
              <a:t>funt metryczny (</a:t>
            </a:r>
            <a:r>
              <a:rPr lang="pl-PL" i="1" dirty="0" smtClean="0"/>
              <a:t>livre métrique</a:t>
            </a:r>
            <a:r>
              <a:rPr lang="pl-PL" dirty="0" smtClean="0"/>
              <a:t>) = 1 kg, używany pomiędzy 1800–1812</a:t>
            </a:r>
          </a:p>
          <a:p>
            <a:pPr lvl="1"/>
            <a:r>
              <a:rPr lang="pl-PL" i="1" dirty="0" smtClean="0"/>
              <a:t>livre usuelle</a:t>
            </a:r>
            <a:r>
              <a:rPr lang="pl-PL" dirty="0" smtClean="0"/>
              <a:t> = 0,5 kg, używany od 1812 do 1840</a:t>
            </a:r>
          </a:p>
          <a:p>
            <a:r>
              <a:rPr lang="pl-PL" dirty="0" smtClean="0"/>
              <a:t>w Rosji:</a:t>
            </a:r>
          </a:p>
          <a:p>
            <a:pPr lvl="1"/>
            <a:r>
              <a:rPr lang="pl-PL" dirty="0" smtClean="0"/>
              <a:t>funt = 0,409 5124 kg (używany do 1924)</a:t>
            </a:r>
          </a:p>
          <a:p>
            <a:r>
              <a:rPr lang="pl-PL" dirty="0" smtClean="0"/>
              <a:t>w Hiszpanii, Portugalii i Ameryce Łacińskiej:</a:t>
            </a:r>
          </a:p>
          <a:p>
            <a:pPr lvl="1"/>
            <a:r>
              <a:rPr lang="pl-PL" dirty="0" smtClean="0"/>
              <a:t>funt = 0,459–0,460 kg</a:t>
            </a:r>
          </a:p>
          <a:p>
            <a:r>
              <a:rPr lang="pl-PL" dirty="0" smtClean="0"/>
              <a:t>W Królestwie Polskim:</a:t>
            </a:r>
          </a:p>
          <a:p>
            <a:pPr lvl="1"/>
            <a:r>
              <a:rPr lang="pl-PL" dirty="0" smtClean="0"/>
              <a:t>funt nowopolski = 0,405 504 kg</a:t>
            </a:r>
          </a:p>
          <a:p>
            <a:r>
              <a:rPr lang="pl-PL" dirty="0" smtClean="0"/>
              <a:t>w Polsce:</a:t>
            </a:r>
          </a:p>
          <a:p>
            <a:pPr lvl="1"/>
            <a:r>
              <a:rPr lang="pl-PL" dirty="0" smtClean="0"/>
              <a:t>funt zwyczajny = 0,500 kg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Dawne rodzaje funta: 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dawna jednostka objętości stosowana dla ciał sypkich. Istniało ok. 300 różnych korców, np.:</a:t>
            </a:r>
          </a:p>
          <a:p>
            <a:r>
              <a:rPr lang="pl-PL" dirty="0" smtClean="0"/>
              <a:t>korzec rzymski– ok. 10,5 litra</a:t>
            </a:r>
          </a:p>
          <a:p>
            <a:r>
              <a:rPr lang="pl-PL" dirty="0" smtClean="0"/>
              <a:t>korzec krakowski – 43,7 litra</a:t>
            </a:r>
          </a:p>
          <a:p>
            <a:r>
              <a:rPr lang="pl-PL" dirty="0" smtClean="0"/>
              <a:t>korzec warszawski – 120,6 litra</a:t>
            </a:r>
          </a:p>
          <a:p>
            <a:r>
              <a:rPr lang="pl-PL" dirty="0" smtClean="0"/>
              <a:t>korzec toruński – 54,8 litra</a:t>
            </a:r>
          </a:p>
          <a:p>
            <a:r>
              <a:rPr lang="pl-PL" dirty="0" smtClean="0"/>
              <a:t>korzec gdański – 54,7 litra</a:t>
            </a:r>
          </a:p>
          <a:p>
            <a:r>
              <a:rPr lang="pl-PL" dirty="0" smtClean="0"/>
              <a:t>korzec wrocławski – 74,1 litra</a:t>
            </a:r>
          </a:p>
          <a:p>
            <a:r>
              <a:rPr lang="pl-PL" dirty="0" smtClean="0"/>
              <a:t>Po 1764 roku korzec odpowiadał 32 garncom = 120,6 litrów.</a:t>
            </a:r>
          </a:p>
          <a:p>
            <a:r>
              <a:rPr lang="pl-PL" dirty="0" smtClean="0"/>
              <a:t>Po 1819 roku korzec liczył 128 litrów.</a:t>
            </a:r>
          </a:p>
          <a:p>
            <a:r>
              <a:rPr lang="pl-PL" dirty="0" smtClean="0"/>
              <a:t>Rozróżniano części korca:</a:t>
            </a:r>
            <a:br>
              <a:rPr lang="pl-PL" dirty="0" smtClean="0"/>
            </a:br>
            <a:r>
              <a:rPr lang="pl-PL" dirty="0" smtClean="0"/>
              <a:t>1/2 – półkorzec</a:t>
            </a:r>
            <a:br>
              <a:rPr lang="pl-PL" dirty="0" smtClean="0"/>
            </a:br>
            <a:r>
              <a:rPr lang="pl-PL" dirty="0" smtClean="0"/>
              <a:t>1/4 – ćwierć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Korzec-</a:t>
            </a:r>
            <a:endParaRPr lang="pl-PL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-328053"/>
            <a:ext cx="9572660" cy="747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72000"/>
          </a:xfrm>
        </p:spPr>
        <p:txBody>
          <a:bodyPr/>
          <a:lstStyle/>
          <a:p>
            <a:r>
              <a:rPr lang="pl-PL" dirty="0" smtClean="0"/>
              <a:t> jednostka wagowa stosowana w średniowieczu głównie na Śląsku. Znana również w innych dzielnicach Polski. Kwarta to 1/4 skojca (stąd nazwa) czyli 1/96 grzywny. Waga - ok. 2,04 g. Na Śląsku pod koniec XIII wieku zaczęto bić odpowiednik monetarny kwarty - kwartnik.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Kwarta-</a:t>
            </a:r>
            <a:endParaRPr lang="pl-PL" dirty="0"/>
          </a:p>
        </p:txBody>
      </p:sp>
      <p:pic>
        <p:nvPicPr>
          <p:cNvPr id="5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3786190"/>
            <a:ext cx="2842495" cy="26968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średniowieczna niemiecka jednostka monetarna lub jednostka masy równa 1/24 grzywny.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Skojec-</a:t>
            </a:r>
            <a:endParaRPr lang="pl-PL" dirty="0"/>
          </a:p>
        </p:txBody>
      </p:sp>
      <p:pic>
        <p:nvPicPr>
          <p:cNvPr id="4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2500306"/>
            <a:ext cx="4322618" cy="365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 jednostka masy używana w średniowieczu w Polsce, Czechach i na Rusi oraz jednostka płatnicza. Jedna grzywna oznaczała masę pół funta.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Grzywna-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929066"/>
            <a:ext cx="3876112" cy="17677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929066"/>
            <a:ext cx="3929090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08431537"/>
              </p:ext>
            </p:extLst>
          </p:nvPr>
        </p:nvGraphicFramePr>
        <p:xfrm>
          <a:off x="3143240" y="2214554"/>
          <a:ext cx="3196360" cy="3967615"/>
        </p:xfrm>
        <a:graphic>
          <a:graphicData uri="http://schemas.openxmlformats.org/drawingml/2006/table">
            <a:tbl>
              <a:tblPr/>
              <a:tblGrid>
                <a:gridCol w="1598180"/>
                <a:gridCol w="15981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effectLst/>
                        </a:rPr>
                        <a:t>Nazwa</a:t>
                      </a:r>
                    </a:p>
                  </a:txBody>
                  <a:tcPr marL="61018" marR="133476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effectLst/>
                        </a:rPr>
                        <a:t>Masa</a:t>
                      </a:r>
                    </a:p>
                  </a:txBody>
                  <a:tcPr marL="61018" marR="133476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1544">
                <a:tc>
                  <a:txBody>
                    <a:bodyPr/>
                    <a:lstStyle/>
                    <a:p>
                      <a:r>
                        <a:rPr lang="pl-PL" sz="1200" u="none" strike="noStrike" dirty="0">
                          <a:solidFill>
                            <a:srgbClr val="A55858"/>
                          </a:solidFill>
                          <a:effectLst/>
                        </a:rPr>
                        <a:t>grzywna </a:t>
                      </a:r>
                      <a:r>
                        <a:rPr lang="pl-PL" sz="1200" u="none" strike="noStrike" dirty="0" err="1">
                          <a:solidFill>
                            <a:srgbClr val="A55858"/>
                          </a:solidFill>
                          <a:effectLst/>
                        </a:rPr>
                        <a:t>budajska</a:t>
                      </a:r>
                      <a:endParaRPr lang="pl-PL" sz="1200" dirty="0">
                        <a:effectLst/>
                      </a:endParaRP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245,538 g</a:t>
                      </a: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1544">
                <a:tc>
                  <a:txBody>
                    <a:bodyPr/>
                    <a:lstStyle/>
                    <a:p>
                      <a:r>
                        <a:rPr lang="pl-PL" sz="1200" u="none" strike="noStrike" dirty="0">
                          <a:solidFill>
                            <a:srgbClr val="A55858"/>
                          </a:solidFill>
                          <a:effectLst/>
                        </a:rPr>
                        <a:t>grzywna </a:t>
                      </a:r>
                      <a:r>
                        <a:rPr lang="pl-PL" sz="1200" u="none" strike="noStrike" dirty="0" smtClean="0">
                          <a:solidFill>
                            <a:srgbClr val="A55858"/>
                          </a:solidFill>
                          <a:effectLst/>
                        </a:rPr>
                        <a:t>chełmińska</a:t>
                      </a:r>
                      <a:endParaRPr lang="pl-PL" sz="1200" dirty="0">
                        <a:effectLst/>
                      </a:endParaRP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191,29 g</a:t>
                      </a: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1544">
                <a:tc>
                  <a:txBody>
                    <a:bodyPr/>
                    <a:lstStyle/>
                    <a:p>
                      <a:r>
                        <a:rPr lang="pl-PL" sz="1200" u="none" strike="noStrike" dirty="0">
                          <a:solidFill>
                            <a:srgbClr val="A55858"/>
                          </a:solidFill>
                          <a:effectLst/>
                        </a:rPr>
                        <a:t>grzywna górnicza</a:t>
                      </a:r>
                      <a:endParaRPr lang="pl-PL" sz="1200" dirty="0">
                        <a:effectLst/>
                      </a:endParaRP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189,34 g</a:t>
                      </a: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1544">
                <a:tc>
                  <a:txBody>
                    <a:bodyPr/>
                    <a:lstStyle/>
                    <a:p>
                      <a:r>
                        <a:rPr lang="pl-PL" sz="1200" u="none" strike="noStrike" dirty="0">
                          <a:solidFill>
                            <a:srgbClr val="A55858"/>
                          </a:solidFill>
                          <a:effectLst/>
                        </a:rPr>
                        <a:t>grzywna hiszpańska</a:t>
                      </a:r>
                      <a:endParaRPr lang="pl-PL" sz="1200" dirty="0">
                        <a:effectLst/>
                      </a:endParaRP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239,348 g</a:t>
                      </a: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0163">
                <a:tc>
                  <a:txBody>
                    <a:bodyPr/>
                    <a:lstStyle/>
                    <a:p>
                      <a:r>
                        <a:rPr lang="pl-PL" sz="1200" u="none" strike="noStrike" dirty="0">
                          <a:solidFill>
                            <a:srgbClr val="A55858"/>
                          </a:solidFill>
                          <a:effectLst/>
                        </a:rPr>
                        <a:t>grzywna holenderska</a:t>
                      </a:r>
                      <a:endParaRPr lang="pl-PL" sz="1200" dirty="0">
                        <a:effectLst/>
                      </a:endParaRP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246,083 g</a:t>
                      </a: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1544">
                <a:tc>
                  <a:txBody>
                    <a:bodyPr/>
                    <a:lstStyle/>
                    <a:p>
                      <a:r>
                        <a:rPr lang="pl-PL" sz="12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grzywna kolońska</a:t>
                      </a:r>
                      <a:endParaRPr lang="pl-PL" sz="1200" dirty="0">
                        <a:effectLst/>
                      </a:endParaRP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233,856 g</a:t>
                      </a: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1544">
                <a:tc>
                  <a:txBody>
                    <a:bodyPr/>
                    <a:lstStyle/>
                    <a:p>
                      <a:r>
                        <a:rPr lang="pl-PL" sz="12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grzywna krakowska</a:t>
                      </a:r>
                      <a:endParaRPr lang="pl-PL" sz="1200" dirty="0">
                        <a:effectLst/>
                      </a:endParaRP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196,26 – 201,86 g</a:t>
                      </a: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1544">
                <a:tc>
                  <a:txBody>
                    <a:bodyPr/>
                    <a:lstStyle/>
                    <a:p>
                      <a:r>
                        <a:rPr lang="pl-PL" sz="1200" u="none" strike="noStrike" dirty="0">
                          <a:solidFill>
                            <a:srgbClr val="A55858"/>
                          </a:solidFill>
                          <a:effectLst/>
                        </a:rPr>
                        <a:t>grzywna królewska</a:t>
                      </a:r>
                      <a:endParaRPr lang="pl-PL" sz="1200" dirty="0">
                        <a:effectLst/>
                      </a:endParaRP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221,48 g</a:t>
                      </a: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1544">
                <a:tc>
                  <a:txBody>
                    <a:bodyPr/>
                    <a:lstStyle/>
                    <a:p>
                      <a:r>
                        <a:rPr lang="pl-PL" sz="1200" u="none" strike="noStrike" dirty="0">
                          <a:solidFill>
                            <a:srgbClr val="A55858"/>
                          </a:solidFill>
                          <a:effectLst/>
                        </a:rPr>
                        <a:t>grzywna morawska</a:t>
                      </a:r>
                      <a:endParaRPr lang="pl-PL" sz="1200" dirty="0">
                        <a:effectLst/>
                      </a:endParaRP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280 g</a:t>
                      </a: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0163">
                <a:tc>
                  <a:txBody>
                    <a:bodyPr/>
                    <a:lstStyle/>
                    <a:p>
                      <a:r>
                        <a:rPr lang="pl-PL" sz="1200" u="none" strike="noStrike" dirty="0">
                          <a:solidFill>
                            <a:srgbClr val="A55858"/>
                          </a:solidFill>
                          <a:effectLst/>
                        </a:rPr>
                        <a:t>grzywna </a:t>
                      </a:r>
                      <a:r>
                        <a:rPr lang="pl-PL" sz="1200" u="none" strike="noStrike" dirty="0" smtClean="0">
                          <a:solidFill>
                            <a:srgbClr val="A55858"/>
                          </a:solidFill>
                          <a:effectLst/>
                        </a:rPr>
                        <a:t>nowogrodzka</a:t>
                      </a:r>
                      <a:endParaRPr lang="pl-PL" sz="1200" dirty="0">
                        <a:effectLst/>
                      </a:endParaRP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204 g</a:t>
                      </a: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1544">
                <a:tc>
                  <a:txBody>
                    <a:bodyPr/>
                    <a:lstStyle/>
                    <a:p>
                      <a:r>
                        <a:rPr lang="pl-PL" sz="1200" u="none" strike="noStrike" dirty="0">
                          <a:solidFill>
                            <a:srgbClr val="A55858"/>
                          </a:solidFill>
                          <a:effectLst/>
                        </a:rPr>
                        <a:t>grzywna paryska</a:t>
                      </a:r>
                      <a:endParaRPr lang="pl-PL" sz="1200" dirty="0">
                        <a:effectLst/>
                      </a:endParaRP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244,753 g</a:t>
                      </a: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1544">
                <a:tc>
                  <a:txBody>
                    <a:bodyPr/>
                    <a:lstStyle/>
                    <a:p>
                      <a:r>
                        <a:rPr lang="pl-PL" sz="1200" u="none" strike="noStrike" dirty="0">
                          <a:solidFill>
                            <a:srgbClr val="A55858"/>
                          </a:solidFill>
                          <a:effectLst/>
                        </a:rPr>
                        <a:t>grzywna portugalska</a:t>
                      </a:r>
                      <a:endParaRPr lang="pl-PL" sz="1200" dirty="0">
                        <a:effectLst/>
                      </a:endParaRP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229,5 g</a:t>
                      </a: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1544">
                <a:tc>
                  <a:txBody>
                    <a:bodyPr/>
                    <a:lstStyle/>
                    <a:p>
                      <a:r>
                        <a:rPr lang="pl-PL" sz="1200" u="none" strike="noStrike" dirty="0">
                          <a:solidFill>
                            <a:srgbClr val="A55858"/>
                          </a:solidFill>
                          <a:effectLst/>
                        </a:rPr>
                        <a:t>grzywna praska</a:t>
                      </a:r>
                      <a:endParaRPr lang="pl-PL" sz="1200" dirty="0">
                        <a:effectLst/>
                      </a:endParaRP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253,14 g</a:t>
                      </a: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1544">
                <a:tc>
                  <a:txBody>
                    <a:bodyPr/>
                    <a:lstStyle/>
                    <a:p>
                      <a:r>
                        <a:rPr lang="pl-PL" sz="1200" u="none" strike="noStrike" dirty="0">
                          <a:solidFill>
                            <a:srgbClr val="A55858"/>
                          </a:solidFill>
                          <a:effectLst/>
                        </a:rPr>
                        <a:t>grzywna wiedeńska</a:t>
                      </a:r>
                      <a:endParaRPr lang="pl-PL" sz="1200" dirty="0">
                        <a:effectLst/>
                      </a:endParaRP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280,644 / 280,688 g</a:t>
                      </a:r>
                    </a:p>
                  </a:txBody>
                  <a:tcPr marL="61018" marR="61018" marT="30509" marB="305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00298" y="857232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Rodzaje Grzyw:</a:t>
            </a:r>
            <a:endParaRPr lang="pl-PL" sz="4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/>
              <a:t>Jednostki Powierzchni Dziś.</a:t>
            </a:r>
            <a:endParaRPr lang="pl-PL" sz="6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235743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l-PL" sz="6000" kern="10" spc="72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centymetr kwadratowy</a:t>
            </a:r>
            <a:br>
              <a:rPr lang="pl-PL" sz="6000" kern="10" spc="72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</a:b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3143248"/>
            <a:ext cx="7467600" cy="4525963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Centymetr kwadratowy</a:t>
            </a:r>
            <a:r>
              <a:rPr lang="pl-PL" dirty="0" smtClean="0">
                <a:solidFill>
                  <a:schemeClr val="bg1"/>
                </a:solidFill>
              </a:rPr>
              <a:t> (symbol: </a:t>
            </a:r>
            <a:r>
              <a:rPr lang="pl-PL" b="1" dirty="0" smtClean="0">
                <a:solidFill>
                  <a:schemeClr val="bg1"/>
                </a:solidFill>
              </a:rPr>
              <a:t>cm</a:t>
            </a:r>
            <a:r>
              <a:rPr lang="pl-PL" b="1" baseline="30000" dirty="0" smtClean="0">
                <a:solidFill>
                  <a:schemeClr val="bg1"/>
                </a:solidFill>
              </a:rPr>
              <a:t>2</a:t>
            </a:r>
            <a:r>
              <a:rPr lang="pl-PL" dirty="0" smtClean="0">
                <a:solidFill>
                  <a:schemeClr val="bg1"/>
                </a:solidFill>
              </a:rPr>
              <a:t> ) – podwielokrotna jednostka pola powierzchni w układzie SI. 1 centymetr kwadratowy to przestrzeń równa polu powierzchni kwadratu o długości boku 1 centymetra.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357222" y="307181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/>
              <a:t>        Jednostki Długości         Dziś.</a:t>
            </a:r>
            <a:endParaRPr lang="pl-PL" sz="6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Maciek\Desktop\pobrane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35729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pl-PL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decymetr kwadratowy</a:t>
            </a:r>
            <a:endParaRPr lang="pl-PL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500694" y="3643314"/>
            <a:ext cx="3097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 smtClean="0"/>
              <a:t>1dm</a:t>
            </a:r>
            <a:r>
              <a:rPr lang="pl-PL" sz="3200" baseline="30000" dirty="0" smtClean="0"/>
              <a:t>2</a:t>
            </a:r>
            <a:r>
              <a:rPr lang="pl-PL" sz="3200" dirty="0" smtClean="0"/>
              <a:t> = 100 cm</a:t>
            </a:r>
            <a:r>
              <a:rPr lang="pl-PL" sz="3200" baseline="30000" dirty="0" smtClean="0"/>
              <a:t>2</a:t>
            </a:r>
            <a:endParaRPr lang="pl-PL" sz="3200" dirty="0"/>
          </a:p>
        </p:txBody>
      </p:sp>
      <p:sp>
        <p:nvSpPr>
          <p:cNvPr id="5" name="Prostokąt 4"/>
          <p:cNvSpPr/>
          <p:nvPr/>
        </p:nvSpPr>
        <p:spPr>
          <a:xfrm>
            <a:off x="5493642" y="2928934"/>
            <a:ext cx="3650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 smtClean="0"/>
              <a:t>1dm</a:t>
            </a:r>
            <a:r>
              <a:rPr lang="pl-PL" sz="3200" baseline="30000" dirty="0" smtClean="0"/>
              <a:t>2 </a:t>
            </a:r>
            <a:r>
              <a:rPr lang="pl-PL" sz="3200" dirty="0" smtClean="0"/>
              <a:t>=10 000 mm</a:t>
            </a:r>
            <a:r>
              <a:rPr lang="pl-PL" sz="3200" baseline="30000" dirty="0" smtClean="0"/>
              <a:t>2</a:t>
            </a:r>
            <a:endParaRPr lang="pl-PL" sz="3200" dirty="0"/>
          </a:p>
        </p:txBody>
      </p:sp>
      <p:pic>
        <p:nvPicPr>
          <p:cNvPr id="2050" name="Picture 2" descr="C:\Users\Maciek\Desktop\decyme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5108056" cy="3662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582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7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metr kwadratowy</a:t>
            </a:r>
            <a:r>
              <a:rPr lang="pl-PL" sz="4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/>
            </a:r>
            <a:br>
              <a:rPr lang="pl-PL" sz="4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786" y="2071678"/>
            <a:ext cx="7467600" cy="4525963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Metr kwadratowy</a:t>
            </a:r>
            <a:r>
              <a:rPr lang="pl-PL" sz="3600" dirty="0" smtClean="0">
                <a:solidFill>
                  <a:schemeClr val="bg1"/>
                </a:solidFill>
              </a:rPr>
              <a:t> (symbol: </a:t>
            </a:r>
            <a:r>
              <a:rPr lang="pl-PL" sz="3600" b="1" dirty="0" smtClean="0">
                <a:solidFill>
                  <a:schemeClr val="bg1"/>
                </a:solidFill>
              </a:rPr>
              <a:t>m²</a:t>
            </a:r>
            <a:r>
              <a:rPr lang="pl-PL" sz="3600" dirty="0" smtClean="0">
                <a:solidFill>
                  <a:schemeClr val="bg1"/>
                </a:solidFill>
              </a:rPr>
              <a:t>) – jednostka pola powierzchni w układzie SI. 1 metr kwadratowy to pole równe polu kwadratu o boku 1 metra.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Maciek\Desktop\decyme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1105" y="0"/>
            <a:ext cx="95651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829576" cy="1143000"/>
          </a:xfrm>
        </p:spPr>
        <p:txBody>
          <a:bodyPr>
            <a:noAutofit/>
          </a:bodyPr>
          <a:lstStyle/>
          <a:p>
            <a:pPr algn="ctr"/>
            <a:r>
              <a:rPr lang="pl-PL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kilometr kwadratowy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786" y="2143116"/>
            <a:ext cx="7467600" cy="4525963"/>
          </a:xfrm>
        </p:spPr>
        <p:txBody>
          <a:bodyPr/>
          <a:lstStyle/>
          <a:p>
            <a:r>
              <a:rPr lang="pl-PL" b="1" dirty="0" smtClean="0"/>
              <a:t>Kilometr kwadratowy</a:t>
            </a:r>
            <a:r>
              <a:rPr lang="pl-PL" dirty="0" smtClean="0"/>
              <a:t> (symbol: </a:t>
            </a:r>
            <a:r>
              <a:rPr lang="pl-PL" b="1" dirty="0" err="1" smtClean="0"/>
              <a:t>km²</a:t>
            </a:r>
            <a:r>
              <a:rPr lang="pl-PL" dirty="0" smtClean="0"/>
              <a:t> ) – jednostka wielokrotna jednostki pola powierzchni – </a:t>
            </a:r>
            <a:r>
              <a:rPr lang="pl-PL" u="sng" dirty="0" smtClean="0"/>
              <a:t>metra kwadratowego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098" name="Picture 2" descr="C:\Users\Maciek\Desktop\kilome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3857739" cy="2590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178592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l-PL" sz="9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ar</a:t>
            </a:r>
            <a:br>
              <a:rPr lang="pl-PL" sz="9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</a:br>
            <a:endParaRPr lang="pl-PL" sz="9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4597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071670" y="628652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0" dirty="0"/>
              <a:t>10 m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643042" y="6286520"/>
            <a:ext cx="1828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1643042" y="5500702"/>
            <a:ext cx="5334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3286116" y="5500702"/>
            <a:ext cx="1524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2143108" y="5500702"/>
            <a:ext cx="1143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3357554" y="564357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/>
              <a:t>10 m</a:t>
            </a:r>
            <a:endParaRPr lang="pl-PL" dirty="0"/>
          </a:p>
        </p:txBody>
      </p:sp>
      <p:sp>
        <p:nvSpPr>
          <p:cNvPr id="20" name="Strzałka w dół 19"/>
          <p:cNvSpPr/>
          <p:nvPr/>
        </p:nvSpPr>
        <p:spPr>
          <a:xfrm rot="2725662">
            <a:off x="3454581" y="4315871"/>
            <a:ext cx="504842" cy="1486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 rot="18958934">
            <a:off x="3566359" y="4565479"/>
            <a:ext cx="95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1 ar</a:t>
            </a:r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5715008" y="4357694"/>
            <a:ext cx="1605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 smtClean="0"/>
              <a:t>1 a =100 m</a:t>
            </a:r>
            <a:r>
              <a:rPr lang="pl-PL" sz="2400" baseline="30000" dirty="0" smtClean="0"/>
              <a:t>2</a:t>
            </a:r>
            <a:endParaRPr lang="pl-PL" sz="2400" dirty="0"/>
          </a:p>
        </p:txBody>
      </p:sp>
      <p:sp>
        <p:nvSpPr>
          <p:cNvPr id="19" name="Prostokąt 18"/>
          <p:cNvSpPr/>
          <p:nvPr/>
        </p:nvSpPr>
        <p:spPr>
          <a:xfrm>
            <a:off x="5214942" y="1857364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Ar</a:t>
            </a:r>
            <a:r>
              <a:rPr lang="pl-PL" dirty="0" smtClean="0"/>
              <a:t> – jednostka powierzchni używana między innymi w rolnictwie, geodezji i leśnictwie. 1 ar jest to pole powierzchni kwadratu o boku 10 m. Oznaczana symbolem </a:t>
            </a:r>
            <a:r>
              <a:rPr lang="pl-PL" b="1" dirty="0" smtClean="0"/>
              <a:t>a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l-PL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hektar</a:t>
            </a:r>
            <a:br>
              <a:rPr lang="pl-PL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</a:br>
            <a:endParaRPr lang="pl-PL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9025"/>
            <a:ext cx="57912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3214678" y="5929330"/>
            <a:ext cx="1500198" cy="35719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6643702" y="4214818"/>
            <a:ext cx="1801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/>
              <a:t>1 </a:t>
            </a:r>
            <a:r>
              <a:rPr lang="pl-PL" dirty="0" smtClean="0">
                <a:solidFill>
                  <a:srgbClr val="FF0000"/>
                </a:solidFill>
              </a:rPr>
              <a:t>ha</a:t>
            </a:r>
            <a:r>
              <a:rPr lang="pl-PL" dirty="0" smtClean="0"/>
              <a:t> = 100m x 100m = 10 000 m</a:t>
            </a:r>
            <a:r>
              <a:rPr lang="pl-PL" baseline="30000" dirty="0" smtClean="0"/>
              <a:t>2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6715140" y="5643578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/>
              <a:t>1 ha = 100 a</a:t>
            </a:r>
            <a:endParaRPr lang="pl-PL" dirty="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2643174" y="5500702"/>
            <a:ext cx="1357322" cy="21431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643174" y="5715016"/>
            <a:ext cx="642942" cy="57150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4000496" y="5500702"/>
            <a:ext cx="642942" cy="42862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7528519">
            <a:off x="2551761" y="3505311"/>
            <a:ext cx="3608629" cy="533400"/>
          </a:xfrm>
          <a:prstGeom prst="leftArrow">
            <a:avLst>
              <a:gd name="adj1" fmla="val 50000"/>
              <a:gd name="adj2" fmla="val 214286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3786182" y="6143644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100m</a:t>
            </a:r>
            <a:endParaRPr lang="pl-PL" sz="2000" dirty="0"/>
          </a:p>
        </p:txBody>
      </p:sp>
      <p:sp>
        <p:nvSpPr>
          <p:cNvPr id="21" name="Prostokąt 20"/>
          <p:cNvSpPr/>
          <p:nvPr/>
        </p:nvSpPr>
        <p:spPr>
          <a:xfrm rot="21158912">
            <a:off x="4254188" y="5413875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/>
              <a:t>100m</a:t>
            </a:r>
            <a:endParaRPr lang="pl-PL" sz="2000" dirty="0"/>
          </a:p>
        </p:txBody>
      </p:sp>
      <p:sp>
        <p:nvSpPr>
          <p:cNvPr id="22" name="Prostokąt 21"/>
          <p:cNvSpPr/>
          <p:nvPr/>
        </p:nvSpPr>
        <p:spPr>
          <a:xfrm>
            <a:off x="6286512" y="1357298"/>
            <a:ext cx="3071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Hektar</a:t>
            </a:r>
            <a:r>
              <a:rPr lang="pl-PL" dirty="0" smtClean="0"/>
              <a:t> – jednostka powierzchni używana między innymi w rolnictwie i leśnictwie. 1 hektar jest to pole powierzchni kwadratu o boku 100 m. Oznaczana symbolem </a:t>
            </a:r>
            <a:r>
              <a:rPr lang="pl-PL" b="1" dirty="0" smtClean="0"/>
              <a:t>ha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/>
              <a:t>Jednostki Powierzchni Dawniej</a:t>
            </a:r>
            <a:endParaRPr lang="pl-PL" sz="6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83"/>
          <p:cNvGraphicFramePr>
            <a:graphicFrameLocks noGrp="1"/>
          </p:cNvGraphicFramePr>
          <p:nvPr/>
        </p:nvGraphicFramePr>
        <p:xfrm>
          <a:off x="642910" y="1285860"/>
          <a:ext cx="7889934" cy="4268800"/>
        </p:xfrm>
        <a:graphic>
          <a:graphicData uri="http://schemas.openxmlformats.org/drawingml/2006/table">
            <a:tbl>
              <a:tblPr/>
              <a:tblGrid>
                <a:gridCol w="3945658"/>
                <a:gridCol w="3944276"/>
              </a:tblGrid>
              <a:tr h="4547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Lucida Sans Unicode" pitchFamily="34" charset="0"/>
                          <a:cs typeface="Lucida Sans Unicode" pitchFamily="34" charset="0"/>
                        </a:rPr>
                        <a:t>Dawniej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Lucida Sans Unicode" pitchFamily="34" charset="0"/>
                          <a:cs typeface="Lucida Sans Unicode" pitchFamily="34" charset="0"/>
                        </a:rPr>
                        <a:t>Dziś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779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Kopanka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Centymetr kwadratowy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</a:tr>
              <a:tr h="3779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Laska kwadratowa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Milimetr kwadratowy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D1"/>
                    </a:solidFill>
                  </a:tcPr>
                </a:tc>
              </a:tr>
              <a:tr h="3779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Kwadratowy pręt większy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Metr kwadratowy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</a:tr>
              <a:tr h="3779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Wiertel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Decymetr kwadratowy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D1"/>
                    </a:solidFill>
                  </a:tcPr>
                </a:tc>
              </a:tr>
              <a:tr h="3779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Morga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Cal kwadratowy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</a:tr>
              <a:tr h="3779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Łan frankoński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Mila kwadratowa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D1"/>
                    </a:solidFill>
                  </a:tcPr>
                </a:tc>
              </a:tr>
              <a:tr h="3779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Kwadratowy sznur mierniczy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Kilometr kwadratowy 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</a:tr>
              <a:tr h="3779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Włóka chełmińska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Jard 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D1"/>
                    </a:solidFill>
                  </a:tcPr>
                </a:tc>
              </a:tr>
              <a:tr h="3779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Łan królewski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Stopa 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</a:tr>
              <a:tr h="41257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Akr 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85720" y="671691"/>
            <a:ext cx="57150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Przeliczanie jednostek:</a:t>
            </a:r>
          </a:p>
          <a:p>
            <a:pPr algn="ctr"/>
            <a:r>
              <a:rPr lang="pl-PL" dirty="0" smtClean="0"/>
              <a:t>			</a:t>
            </a:r>
          </a:p>
          <a:p>
            <a:r>
              <a:rPr lang="pl-PL" b="1" dirty="0" smtClean="0"/>
              <a:t>1 kopanka=19,95 m2							</a:t>
            </a:r>
          </a:p>
          <a:p>
            <a:r>
              <a:rPr lang="pl-PL" b="1" dirty="0" smtClean="0"/>
              <a:t>1 laska kwadratowa=79,8 m2						</a:t>
            </a:r>
          </a:p>
          <a:p>
            <a:r>
              <a:rPr lang="pl-PL" b="1" dirty="0" smtClean="0"/>
              <a:t>1 pręt kwadratowy większy=199,5 m2					</a:t>
            </a:r>
          </a:p>
          <a:p>
            <a:r>
              <a:rPr lang="pl-PL" b="1" dirty="0" smtClean="0"/>
              <a:t>1 wiertel=35,91 m2							</a:t>
            </a:r>
          </a:p>
          <a:p>
            <a:r>
              <a:rPr lang="pl-PL" b="1" dirty="0" smtClean="0"/>
              <a:t>1 morga=5985 m2							</a:t>
            </a:r>
          </a:p>
          <a:p>
            <a:r>
              <a:rPr lang="pl-PL" b="1" dirty="0" smtClean="0"/>
              <a:t>1 łan frankoński=258 544 m2						</a:t>
            </a:r>
          </a:p>
          <a:p>
            <a:r>
              <a:rPr lang="pl-PL" b="1" dirty="0" smtClean="0"/>
              <a:t>1 kwadratowy sznur mierniczy=1995 m2				</a:t>
            </a:r>
          </a:p>
          <a:p>
            <a:r>
              <a:rPr lang="pl-PL" b="1" dirty="0" smtClean="0"/>
              <a:t>1 włóka chełmińska=179 550 m2						</a:t>
            </a:r>
          </a:p>
          <a:p>
            <a:r>
              <a:rPr lang="pl-PL" b="1" dirty="0" smtClean="0"/>
              <a:t>1 łan królewski=538 649 m2</a:t>
            </a:r>
            <a:r>
              <a:rPr lang="pl-PL" dirty="0" smtClean="0"/>
              <a:t>							</a:t>
            </a:r>
          </a:p>
          <a:p>
            <a:pPr algn="ctr">
              <a:buFont typeface="Wingdings 2" pitchFamily="18" charset="2"/>
              <a:buNone/>
            </a:pPr>
            <a:r>
              <a:rPr lang="pl-PL" dirty="0" smtClean="0"/>
              <a:t>										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JEDNOSTKA PODSTAWOWA DŁUGOŚCI </a:t>
            </a:r>
          </a:p>
          <a:p>
            <a:pPr>
              <a:buNone/>
            </a:pPr>
            <a:r>
              <a:rPr lang="pl-PL" b="1" dirty="0" smtClean="0"/>
              <a:t>   W UKŁADACH: SI, MKS, MKSA, MTS, OZNACZENIE M. METR ZOSTAŁ ZDEFINIOWANY 26 MARCA 1791 ROKU WE FRANCJI W CELU UJEDNOLICENIA JEDNOSTEK ODLEGŁOŚCI. W MYŚLI DEFINICJI ZATWIERDZONEJ PRZEZ XVII GENERALNĄ KONFERENCJĘ MIAR I WAG W 1983 JEST TO ODLEGŁOŚĆ, JAKĄ POKONUJE  ŚWIATŁO W PRÓŻNI W CZASIE 1/299 792 458 S.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METR</a:t>
            </a:r>
            <a:endParaRPr lang="pl-PL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/>
              <a:t>Jednostki Objętości Dziś.</a:t>
            </a:r>
            <a:endParaRPr lang="pl-PL" sz="6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785786" y="500042"/>
            <a:ext cx="7167562" cy="37862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b="1" dirty="0" smtClean="0">
                <a:solidFill>
                  <a:schemeClr val="accent6">
                    <a:lumMod val="75000"/>
                  </a:schemeClr>
                </a:solidFill>
              </a:rPr>
              <a:t>OBJĘTOŚĆ </a:t>
            </a:r>
            <a:r>
              <a:rPr lang="pl-PL" sz="1800" b="1" dirty="0" smtClean="0"/>
              <a:t>- </a:t>
            </a:r>
            <a:r>
              <a:rPr lang="pl-PL" sz="1800" b="1" dirty="0" smtClean="0">
                <a:latin typeface="Georgia" pitchFamily="18" charset="0"/>
              </a:rPr>
              <a:t>miara przestrzeni, którą zajmuje dane ciało w przestrzeni trójwymiarowej. W układzie SI jednostką objętości jest metr sześcienny, jednostka zbyt duża do wykorzystania w życiu codziennym. Z tego względu najpopularniejszą w Polsce jednostką objętości jest jeden litr (l) (1 l = 1 dm</a:t>
            </a:r>
            <a:r>
              <a:rPr lang="pl-PL" sz="1800" b="1" baseline="30000" dirty="0" smtClean="0">
                <a:latin typeface="Georgia" pitchFamily="18" charset="0"/>
              </a:rPr>
              <a:t>3</a:t>
            </a:r>
            <a:r>
              <a:rPr lang="pl-PL" sz="1800" b="1" dirty="0" smtClean="0">
                <a:latin typeface="Georgia" pitchFamily="18" charset="0"/>
              </a:rPr>
              <a:t> = 0,001 </a:t>
            </a:r>
            <a:r>
              <a:rPr lang="pl-PL" sz="1800" b="1" dirty="0" err="1" smtClean="0">
                <a:latin typeface="Georgia" pitchFamily="18" charset="0"/>
              </a:rPr>
              <a:t>m³</a:t>
            </a:r>
            <a:r>
              <a:rPr lang="pl-PL" sz="1800" b="1" dirty="0" smtClean="0">
                <a:latin typeface="Georgia" pitchFamily="18" charset="0"/>
              </a:rPr>
              <a:t>).</a:t>
            </a:r>
            <a:br>
              <a:rPr lang="pl-PL" sz="1800" b="1" dirty="0" smtClean="0">
                <a:latin typeface="Georgia" pitchFamily="18" charset="0"/>
              </a:rPr>
            </a:br>
            <a:endParaRPr lang="pl-PL" sz="1800" b="1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496"/>
            <a:ext cx="6038850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882" y="0"/>
            <a:ext cx="9167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interklasa.pl/portal/dokumenty/mat2/matematyka2/obrazki/szkl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8"/>
            <a:ext cx="3757970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Podwielokrotność metra, podstawowej jednostki długości w układzie SI. Jeden decymetr równa się 10 centymetrom (0,1 metra). W notacji naukowej można go zapisać jako 1 E-1 m oznaczający 0,1 × 1 m.</a:t>
            </a:r>
          </a:p>
          <a:p>
            <a:pPr lvl="0"/>
            <a:r>
              <a:rPr lang="pl-PL" dirty="0" smtClean="0">
                <a:solidFill>
                  <a:schemeClr val="bg1"/>
                </a:solidFill>
              </a:rPr>
              <a:t>Dla określenia objętości używa się decymetrów sześciennych (dm</a:t>
            </a:r>
            <a:r>
              <a:rPr lang="pl-PL" baseline="30000" dirty="0" smtClean="0">
                <a:solidFill>
                  <a:schemeClr val="bg1"/>
                </a:solidFill>
              </a:rPr>
              <a:t>3</a:t>
            </a:r>
            <a:r>
              <a:rPr lang="pl-PL" dirty="0" smtClean="0">
                <a:solidFill>
                  <a:schemeClr val="bg1"/>
                </a:solidFill>
              </a:rPr>
              <a:t>), znanych pod nazwą litr. 1 litr równa się 1 dm</a:t>
            </a:r>
            <a:r>
              <a:rPr lang="pl-PL" baseline="30000" dirty="0" smtClean="0">
                <a:solidFill>
                  <a:schemeClr val="bg1"/>
                </a:solidFill>
              </a:rPr>
              <a:t>3</a:t>
            </a:r>
            <a:r>
              <a:rPr lang="pl-PL" dirty="0" smtClean="0">
                <a:solidFill>
                  <a:schemeClr val="bg1"/>
                </a:solidFill>
              </a:rPr>
              <a:t>, który jest równy 1000 cm</a:t>
            </a:r>
            <a:r>
              <a:rPr lang="pl-PL" baseline="30000" dirty="0" smtClean="0">
                <a:solidFill>
                  <a:schemeClr val="bg1"/>
                </a:solidFill>
              </a:rPr>
              <a:t>3</a:t>
            </a:r>
            <a:r>
              <a:rPr lang="pl-PL" dirty="0" smtClean="0">
                <a:solidFill>
                  <a:schemeClr val="bg1"/>
                </a:solidFill>
              </a:rPr>
              <a:t> (0,001 m</a:t>
            </a:r>
            <a:r>
              <a:rPr lang="pl-PL" baseline="30000" dirty="0" smtClean="0">
                <a:solidFill>
                  <a:schemeClr val="bg1"/>
                </a:solidFill>
              </a:rPr>
              <a:t>3</a:t>
            </a:r>
            <a:r>
              <a:rPr lang="pl-PL" dirty="0" smtClean="0">
                <a:solidFill>
                  <a:schemeClr val="bg1"/>
                </a:solidFill>
              </a:rPr>
              <a:t>).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071670" y="0"/>
            <a:ext cx="8229600" cy="1219200"/>
          </a:xfrm>
        </p:spPr>
        <p:txBody>
          <a:bodyPr/>
          <a:lstStyle/>
          <a:p>
            <a:r>
              <a:rPr lang="pl-PL" i="1" dirty="0" smtClean="0">
                <a:latin typeface="Georgia" pitchFamily="18" charset="0"/>
              </a:rPr>
              <a:t>Decymetr sześcienny</a:t>
            </a:r>
            <a:endParaRPr lang="pl-PL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_4hQQydzrIcrT98_uJOex2ybFK0QXnfxkcaQXgw3zTA2jPAPx2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3315596" cy="571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3714744" y="307181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" name="Rectangle 69"/>
          <p:cNvSpPr>
            <a:spLocks noChangeArrowheads="1"/>
          </p:cNvSpPr>
          <p:nvPr/>
        </p:nvSpPr>
        <p:spPr bwMode="auto">
          <a:xfrm>
            <a:off x="3714744" y="3571876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5929322" y="3000372"/>
            <a:ext cx="1828800" cy="17526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50000"/>
              </a:spcBef>
            </a:pP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1 dm</a:t>
            </a:r>
            <a:r>
              <a:rPr lang="pl-PL" sz="3600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pl-PL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643438" y="5715016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1 l = 1000 ml</a:t>
            </a:r>
            <a:endParaRPr lang="pl-PL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(symbol: m</a:t>
            </a:r>
            <a:r>
              <a:rPr lang="pl-PL" baseline="30000" dirty="0" smtClean="0"/>
              <a:t>3</a:t>
            </a:r>
            <a:r>
              <a:rPr lang="pl-PL" dirty="0" smtClean="0"/>
              <a:t>) – </a:t>
            </a:r>
            <a:r>
              <a:rPr lang="pl-PL" i="1" dirty="0" smtClean="0"/>
              <a:t>pochodna jednostka objętości w układzie SI. Jest to objętość jaką zajmuje sześcian o krawędzi długości jednego metra.</a:t>
            </a:r>
            <a:endParaRPr lang="pl-PL" dirty="0" smtClean="0"/>
          </a:p>
          <a:p>
            <a:pPr>
              <a:buNone/>
            </a:pPr>
            <a:r>
              <a:rPr lang="pl-PL" i="1" dirty="0" smtClean="0"/>
              <a:t>1 </a:t>
            </a:r>
            <a:r>
              <a:rPr lang="pl-PL" i="1" dirty="0" err="1" smtClean="0"/>
              <a:t>m³</a:t>
            </a:r>
            <a:r>
              <a:rPr lang="pl-PL" i="1" dirty="0" smtClean="0"/>
              <a:t> = 1 m · 1 m · 1 m</a:t>
            </a:r>
            <a:endParaRPr lang="pl-PL" dirty="0" smtClean="0"/>
          </a:p>
          <a:p>
            <a:r>
              <a:rPr lang="pl-PL" i="1" dirty="0" smtClean="0"/>
              <a:t>W życiu codziennym jest to jednostka zbyt wielka do praktycznego stosowania, dlatego posługujemy się jednostkami </a:t>
            </a:r>
            <a:r>
              <a:rPr lang="pl-PL" i="1" dirty="0" err="1" smtClean="0"/>
              <a:t>podwielokrotnymi</a:t>
            </a:r>
            <a:r>
              <a:rPr lang="pl-PL" i="1" dirty="0" smtClean="0"/>
              <a:t>: litrem (inaczej decymetr sześcienny) lub hektolitrem.</a:t>
            </a:r>
            <a:endParaRPr lang="pl-PL" dirty="0" smtClean="0"/>
          </a:p>
          <a:p>
            <a:r>
              <a:rPr lang="pl-PL" i="1" dirty="0" smtClean="0"/>
              <a:t>Popularną nazwą metra sześciennego jest </a:t>
            </a:r>
            <a:r>
              <a:rPr lang="pl-PL" b="1" i="1" dirty="0" smtClean="0"/>
              <a:t>kubik</a:t>
            </a:r>
            <a:r>
              <a:rPr lang="pl-PL" i="1" dirty="0" smtClean="0"/>
              <a:t>, który ma specyficzne zastosowanie w leśnictwie.</a:t>
            </a:r>
            <a:endParaRPr lang="pl-PL" dirty="0" smtClean="0"/>
          </a:p>
          <a:p>
            <a:r>
              <a:rPr lang="pl-PL" i="1" dirty="0" smtClean="0"/>
              <a:t>Dla przykładu:</a:t>
            </a:r>
            <a:endParaRPr lang="pl-PL" dirty="0" smtClean="0"/>
          </a:p>
          <a:p>
            <a:pPr lvl="0">
              <a:buNone/>
            </a:pPr>
            <a:r>
              <a:rPr lang="pl-PL" i="1" dirty="0" smtClean="0"/>
              <a:t>1 </a:t>
            </a:r>
            <a:r>
              <a:rPr lang="pl-PL" i="1" dirty="0" err="1" smtClean="0"/>
              <a:t>dm³</a:t>
            </a:r>
            <a:r>
              <a:rPr lang="pl-PL" i="1" dirty="0" smtClean="0"/>
              <a:t> to jeden litr,</a:t>
            </a:r>
            <a:endParaRPr lang="pl-PL" dirty="0" smtClean="0"/>
          </a:p>
          <a:p>
            <a:pPr lvl="0">
              <a:buNone/>
            </a:pPr>
            <a:r>
              <a:rPr lang="pl-PL" i="1" dirty="0" smtClean="0"/>
              <a:t>1 </a:t>
            </a:r>
            <a:r>
              <a:rPr lang="pl-PL" i="1" dirty="0" err="1" smtClean="0"/>
              <a:t>dm³</a:t>
            </a:r>
            <a:r>
              <a:rPr lang="pl-PL" i="1" dirty="0" smtClean="0"/>
              <a:t> to 10 cm x 10 cm x 10cm,</a:t>
            </a:r>
            <a:endParaRPr lang="pl-PL" dirty="0" smtClean="0"/>
          </a:p>
          <a:p>
            <a:pPr lvl="0">
              <a:buNone/>
            </a:pPr>
            <a:r>
              <a:rPr lang="pl-PL" i="1" dirty="0" smtClean="0"/>
              <a:t>1 m to 10 dm,</a:t>
            </a:r>
            <a:endParaRPr lang="pl-PL" dirty="0" smtClean="0"/>
          </a:p>
          <a:p>
            <a:pPr lvl="0">
              <a:buNone/>
            </a:pPr>
            <a:r>
              <a:rPr lang="pl-PL" i="1" dirty="0" smtClean="0"/>
              <a:t>1 </a:t>
            </a:r>
            <a:r>
              <a:rPr lang="pl-PL" i="1" dirty="0" err="1" smtClean="0"/>
              <a:t>m³</a:t>
            </a:r>
            <a:r>
              <a:rPr lang="pl-PL" i="1" dirty="0" smtClean="0"/>
              <a:t> = 10³ </a:t>
            </a:r>
            <a:r>
              <a:rPr lang="pl-PL" i="1" dirty="0" err="1" smtClean="0"/>
              <a:t>dm³</a:t>
            </a:r>
            <a:r>
              <a:rPr lang="pl-PL" i="1" dirty="0" smtClean="0"/>
              <a:t> = 1000 litrów,</a:t>
            </a:r>
            <a:endParaRPr lang="pl-PL" dirty="0" smtClean="0"/>
          </a:p>
          <a:p>
            <a:pPr lvl="0">
              <a:buNone/>
            </a:pPr>
            <a:r>
              <a:rPr lang="pl-PL" i="1" dirty="0" smtClean="0"/>
              <a:t>1 </a:t>
            </a:r>
            <a:r>
              <a:rPr lang="pl-PL" i="1" dirty="0" err="1" smtClean="0"/>
              <a:t>hm³</a:t>
            </a:r>
            <a:r>
              <a:rPr lang="pl-PL" i="1" dirty="0" smtClean="0"/>
              <a:t> = 100³ </a:t>
            </a:r>
            <a:r>
              <a:rPr lang="pl-PL" i="1" dirty="0" err="1" smtClean="0"/>
              <a:t>m³</a:t>
            </a:r>
            <a:r>
              <a:rPr lang="pl-PL" i="1" dirty="0" smtClean="0"/>
              <a:t> = 1000000 </a:t>
            </a:r>
            <a:r>
              <a:rPr lang="pl-PL" i="1" dirty="0" err="1" smtClean="0"/>
              <a:t>m³</a:t>
            </a:r>
            <a:r>
              <a:rPr lang="pl-PL" i="1" dirty="0" smtClean="0"/>
              <a:t>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357422" y="285728"/>
            <a:ext cx="8229600" cy="1219200"/>
          </a:xfrm>
        </p:spPr>
        <p:txBody>
          <a:bodyPr/>
          <a:lstStyle/>
          <a:p>
            <a:r>
              <a:rPr lang="pl-PL" i="1" dirty="0" smtClean="0">
                <a:latin typeface="Georgia" pitchFamily="18" charset="0"/>
              </a:rPr>
              <a:t>Metr sześcienny</a:t>
            </a:r>
            <a:endParaRPr lang="pl-PL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drewnodokominkow.com/elements/metr_przestrzen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00174"/>
            <a:ext cx="4500594" cy="3870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to jednostka wielokrotna jednostki objętości – metra sześciennego w układzie SI.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1 </a:t>
            </a:r>
            <a:r>
              <a:rPr lang="pl-PL" dirty="0" err="1" smtClean="0">
                <a:solidFill>
                  <a:schemeClr val="bg1"/>
                </a:solidFill>
              </a:rPr>
              <a:t>km³</a:t>
            </a:r>
            <a:r>
              <a:rPr lang="pl-PL" dirty="0" smtClean="0">
                <a:solidFill>
                  <a:schemeClr val="bg1"/>
                </a:solidFill>
              </a:rPr>
              <a:t> = 10</a:t>
            </a:r>
            <a:r>
              <a:rPr lang="pl-PL" baseline="30000" dirty="0" smtClean="0">
                <a:solidFill>
                  <a:schemeClr val="bg1"/>
                </a:solidFill>
              </a:rPr>
              <a:t>9</a:t>
            </a:r>
            <a:r>
              <a:rPr lang="pl-PL" dirty="0" smtClean="0">
                <a:solidFill>
                  <a:schemeClr val="bg1"/>
                </a:solidFill>
              </a:rPr>
              <a:t> metrów sześciennych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1 </a:t>
            </a:r>
            <a:r>
              <a:rPr lang="pl-PL" dirty="0" err="1" smtClean="0">
                <a:solidFill>
                  <a:schemeClr val="bg1"/>
                </a:solidFill>
              </a:rPr>
              <a:t>km³</a:t>
            </a:r>
            <a:r>
              <a:rPr lang="pl-PL" dirty="0" smtClean="0">
                <a:solidFill>
                  <a:schemeClr val="bg1"/>
                </a:solidFill>
              </a:rPr>
              <a:t> = 10</a:t>
            </a:r>
            <a:r>
              <a:rPr lang="pl-PL" baseline="30000" dirty="0" smtClean="0">
                <a:solidFill>
                  <a:schemeClr val="bg1"/>
                </a:solidFill>
              </a:rPr>
              <a:t>12</a:t>
            </a:r>
            <a:r>
              <a:rPr lang="pl-PL" dirty="0" smtClean="0">
                <a:solidFill>
                  <a:schemeClr val="bg1"/>
                </a:solidFill>
              </a:rPr>
              <a:t> litrów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metr sześcienny &lt;&lt; </a:t>
            </a:r>
            <a:r>
              <a:rPr lang="pl-PL" b="1" dirty="0" smtClean="0">
                <a:solidFill>
                  <a:schemeClr val="bg1"/>
                </a:solidFill>
              </a:rPr>
              <a:t>kilometr sześcienny</a:t>
            </a:r>
            <a:r>
              <a:rPr lang="pl-PL" dirty="0" smtClean="0">
                <a:solidFill>
                  <a:schemeClr val="bg1"/>
                </a:solidFill>
              </a:rPr>
              <a:t> &lt;&lt; gigametr sześcienny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Objętość 1 kilometra sześciennego ma – zgodnie z definicją – sześcian o boku 1 kilometra, albo kula o średnicy około 1240 metrów. Miara używana rzadko, zazwyczaj do określania zawartości wód w jeziorach, morzach, oceanach, lodowcach lub objętości planet, księżyców i ciał niebieskich.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algn="ctr"/>
            <a:r>
              <a:rPr lang="pl-PL" dirty="0" smtClean="0">
                <a:latin typeface="Georgia" pitchFamily="18" charset="0"/>
              </a:rPr>
              <a:t>Kilometr sześcienny</a:t>
            </a:r>
            <a:endParaRPr lang="pl-PL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72000"/>
          </a:xfrm>
        </p:spPr>
        <p:txBody>
          <a:bodyPr>
            <a:noAutofit/>
          </a:bodyPr>
          <a:lstStyle/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1,3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dirty="0" smtClean="0">
                <a:solidFill>
                  <a:srgbClr val="7030A0"/>
                </a:solidFill>
              </a:rPr>
              <a:t> (= 1,3 miliarda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m³</a:t>
            </a:r>
            <a:r>
              <a:rPr lang="pl-PL" sz="1400" b="1" i="1" dirty="0" smtClean="0">
                <a:solidFill>
                  <a:srgbClr val="7030A0"/>
                </a:solidFill>
              </a:rPr>
              <a:t>) – jezioro Biel k. Biel w Szwajcarii</a:t>
            </a:r>
          </a:p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3,9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dirty="0" smtClean="0">
                <a:solidFill>
                  <a:srgbClr val="7030A0"/>
                </a:solidFill>
              </a:rPr>
              <a:t> – jezioro Zurych k. Zurychu w Szwajcarii</a:t>
            </a:r>
          </a:p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6,5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dirty="0" smtClean="0">
                <a:solidFill>
                  <a:srgbClr val="7030A0"/>
                </a:solidFill>
              </a:rPr>
              <a:t> – jezioro Lugano k. Lugano na granicy Szwajcarii i Włoch</a:t>
            </a:r>
          </a:p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12,5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dirty="0" smtClean="0">
                <a:solidFill>
                  <a:srgbClr val="7030A0"/>
                </a:solidFill>
              </a:rPr>
              <a:t> - jezioro Gordon (Tasmania) - największe jezioro zaporowe Australii</a:t>
            </a:r>
          </a:p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88,9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dirty="0" smtClean="0">
                <a:solidFill>
                  <a:srgbClr val="7030A0"/>
                </a:solidFill>
              </a:rPr>
              <a:t> – Jezioro Genewskie k. Genewy w Szwajcarii</a:t>
            </a:r>
          </a:p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205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baseline="30000" dirty="0" smtClean="0">
                <a:solidFill>
                  <a:srgbClr val="7030A0"/>
                </a:solidFill>
              </a:rPr>
              <a:t>[1]</a:t>
            </a:r>
            <a:r>
              <a:rPr lang="pl-PL" sz="1400" b="1" i="1" dirty="0" smtClean="0">
                <a:solidFill>
                  <a:srgbClr val="7030A0"/>
                </a:solidFill>
              </a:rPr>
              <a:t> - Jezioro Wiktorii na granicy Tanzanii, Ugandy i Kenii - największe jezioro zaporowe na świecie</a:t>
            </a:r>
          </a:p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280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dirty="0" smtClean="0">
                <a:solidFill>
                  <a:srgbClr val="7030A0"/>
                </a:solidFill>
              </a:rPr>
              <a:t> – jezioro Onega k.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Pietrozawodska</a:t>
            </a:r>
            <a:r>
              <a:rPr lang="pl-PL" sz="1400" b="1" i="1" dirty="0" smtClean="0">
                <a:solidFill>
                  <a:srgbClr val="7030A0"/>
                </a:solidFill>
              </a:rPr>
              <a:t> w Karelii, w Rosji</a:t>
            </a:r>
          </a:p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4918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dirty="0" smtClean="0">
                <a:solidFill>
                  <a:srgbClr val="7030A0"/>
                </a:solidFill>
              </a:rPr>
              <a:t> – jezioro Michigan w USA</a:t>
            </a:r>
          </a:p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23 tys.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dirty="0" smtClean="0">
                <a:solidFill>
                  <a:srgbClr val="7030A0"/>
                </a:solidFill>
              </a:rPr>
              <a:t> – jezioro Bajkał w Rosji</a:t>
            </a:r>
          </a:p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550 tys.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dirty="0" smtClean="0">
                <a:solidFill>
                  <a:srgbClr val="7030A0"/>
                </a:solidFill>
              </a:rPr>
              <a:t> – Morze Czarne</a:t>
            </a:r>
          </a:p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3700 tys.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dirty="0" smtClean="0">
                <a:solidFill>
                  <a:srgbClr val="7030A0"/>
                </a:solidFill>
              </a:rPr>
              <a:t> – Morze Śródziemne</a:t>
            </a:r>
          </a:p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300 mln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dirty="0" smtClean="0">
                <a:solidFill>
                  <a:srgbClr val="7030A0"/>
                </a:solidFill>
              </a:rPr>
              <a:t> – Ocean Atlantycki</a:t>
            </a:r>
          </a:p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1,638×10</a:t>
            </a:r>
            <a:r>
              <a:rPr lang="pl-PL" sz="1400" b="1" i="1" baseline="30000" dirty="0" smtClean="0">
                <a:solidFill>
                  <a:srgbClr val="7030A0"/>
                </a:solidFill>
              </a:rPr>
              <a:t>11</a:t>
            </a:r>
            <a:r>
              <a:rPr lang="pl-PL" sz="1400" b="1" i="1" dirty="0" smtClean="0">
                <a:solidFill>
                  <a:srgbClr val="7030A0"/>
                </a:solidFill>
              </a:rPr>
              <a:t>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dirty="0" smtClean="0">
                <a:solidFill>
                  <a:srgbClr val="7030A0"/>
                </a:solidFill>
              </a:rPr>
              <a:t> – Mars</a:t>
            </a:r>
          </a:p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1,0832×10</a:t>
            </a:r>
            <a:r>
              <a:rPr lang="pl-PL" sz="1400" b="1" i="1" baseline="30000" dirty="0" smtClean="0">
                <a:solidFill>
                  <a:srgbClr val="7030A0"/>
                </a:solidFill>
              </a:rPr>
              <a:t>12</a:t>
            </a:r>
            <a:r>
              <a:rPr lang="pl-PL" sz="1400" b="1" i="1" dirty="0" smtClean="0">
                <a:solidFill>
                  <a:srgbClr val="7030A0"/>
                </a:solidFill>
              </a:rPr>
              <a:t>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dirty="0" smtClean="0">
                <a:solidFill>
                  <a:srgbClr val="7030A0"/>
                </a:solidFill>
              </a:rPr>
              <a:t> – Ziemia</a:t>
            </a:r>
          </a:p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1,4255×10</a:t>
            </a:r>
            <a:r>
              <a:rPr lang="pl-PL" sz="1400" b="1" i="1" baseline="30000" dirty="0" smtClean="0">
                <a:solidFill>
                  <a:srgbClr val="7030A0"/>
                </a:solidFill>
              </a:rPr>
              <a:t>15</a:t>
            </a:r>
            <a:r>
              <a:rPr lang="pl-PL" sz="1400" b="1" i="1" dirty="0" smtClean="0">
                <a:solidFill>
                  <a:srgbClr val="7030A0"/>
                </a:solidFill>
              </a:rPr>
              <a:t>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dirty="0" smtClean="0">
                <a:solidFill>
                  <a:srgbClr val="7030A0"/>
                </a:solidFill>
              </a:rPr>
              <a:t> – Jowisz</a:t>
            </a:r>
          </a:p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1,41 × 10</a:t>
            </a:r>
            <a:r>
              <a:rPr lang="pl-PL" sz="1400" b="1" i="1" baseline="30000" dirty="0" smtClean="0">
                <a:solidFill>
                  <a:srgbClr val="7030A0"/>
                </a:solidFill>
              </a:rPr>
              <a:t>18</a:t>
            </a:r>
            <a:r>
              <a:rPr lang="pl-PL" sz="1400" b="1" i="1" dirty="0" smtClean="0">
                <a:solidFill>
                  <a:srgbClr val="7030A0"/>
                </a:solidFill>
              </a:rPr>
              <a:t>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dirty="0" smtClean="0">
                <a:solidFill>
                  <a:srgbClr val="7030A0"/>
                </a:solidFill>
              </a:rPr>
              <a:t> – Słońce</a:t>
            </a:r>
          </a:p>
          <a:p>
            <a:pPr lvl="0"/>
            <a:r>
              <a:rPr lang="pl-PL" sz="1400" b="1" i="1" dirty="0" smtClean="0">
                <a:solidFill>
                  <a:srgbClr val="7030A0"/>
                </a:solidFill>
              </a:rPr>
              <a:t>125 000 × (1,41 × 10</a:t>
            </a:r>
            <a:r>
              <a:rPr lang="pl-PL" sz="1400" b="1" i="1" baseline="30000" dirty="0" smtClean="0">
                <a:solidFill>
                  <a:srgbClr val="7030A0"/>
                </a:solidFill>
              </a:rPr>
              <a:t>18</a:t>
            </a:r>
            <a:r>
              <a:rPr lang="pl-PL" sz="1400" b="1" i="1" dirty="0" smtClean="0">
                <a:solidFill>
                  <a:srgbClr val="7030A0"/>
                </a:solidFill>
              </a:rPr>
              <a:t>)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km³</a:t>
            </a:r>
            <a:r>
              <a:rPr lang="pl-PL" sz="1400" b="1" i="1" dirty="0" smtClean="0">
                <a:solidFill>
                  <a:srgbClr val="7030A0"/>
                </a:solidFill>
              </a:rPr>
              <a:t> – </a:t>
            </a:r>
            <a:r>
              <a:rPr lang="pl-PL" sz="1400" b="1" i="1" dirty="0" err="1" smtClean="0">
                <a:solidFill>
                  <a:srgbClr val="7030A0"/>
                </a:solidFill>
              </a:rPr>
              <a:t>Aldebaran</a:t>
            </a:r>
            <a:r>
              <a:rPr lang="pl-PL" sz="1400" b="1" i="1" dirty="0" smtClean="0">
                <a:solidFill>
                  <a:srgbClr val="7030A0"/>
                </a:solidFill>
              </a:rPr>
              <a:t> A</a:t>
            </a:r>
          </a:p>
          <a:p>
            <a:endParaRPr lang="pl-PL" sz="1400" dirty="0" smtClean="0"/>
          </a:p>
          <a:p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/>
          <a:lstStyle/>
          <a:p>
            <a:pPr algn="ctr"/>
            <a:r>
              <a:rPr lang="pl-PL" i="1" dirty="0" smtClean="0">
                <a:latin typeface="Georgia" pitchFamily="18" charset="0"/>
              </a:rPr>
              <a:t> Przykłady :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hghgh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885" y="0"/>
            <a:ext cx="92738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lobtroter.pl/zdjecia/szwajcaria/71484_szwajcaria_zurich_e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i="1" dirty="0" smtClean="0">
                <a:latin typeface="Georgia" pitchFamily="18" charset="0"/>
              </a:rPr>
              <a:t>mililitr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14282" y="17144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i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Podwielkrotność</a:t>
            </a:r>
            <a:r>
              <a:rPr lang="pl-PL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litra, </a:t>
            </a:r>
            <a:r>
              <a:rPr lang="pl-PL" b="1" i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pozaukładowej</a:t>
            </a:r>
            <a:r>
              <a:rPr lang="pl-PL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jednostki objętości. Jeden mililitr równa się 10</a:t>
            </a:r>
            <a:r>
              <a:rPr lang="pl-PL" b="1" i="1" baseline="30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−3</a:t>
            </a:r>
            <a:r>
              <a:rPr lang="pl-PL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l. Jest powszechnie używany w obliczaniu pojemności butelek na napoje.</a:t>
            </a:r>
            <a:endParaRPr lang="pl-PL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32" descr="HM0016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6643588" cy="4286280"/>
          </a:xfrm>
          <a:prstGeom prst="rect">
            <a:avLst/>
          </a:prstGeom>
          <a:noFill/>
        </p:spPr>
      </p:pic>
      <p:sp>
        <p:nvSpPr>
          <p:cNvPr id="8" name="WordArt 33"/>
          <p:cNvSpPr>
            <a:spLocks noChangeArrowheads="1" noChangeShapeType="1" noTextEdit="1"/>
          </p:cNvSpPr>
          <p:nvPr/>
        </p:nvSpPr>
        <p:spPr bwMode="auto">
          <a:xfrm rot="8760315">
            <a:off x="1634744" y="4669453"/>
            <a:ext cx="1697711" cy="2337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l-P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87654321</a:t>
            </a:r>
          </a:p>
        </p:txBody>
      </p:sp>
      <p:sp>
        <p:nvSpPr>
          <p:cNvPr id="9" name="AutoShape 34"/>
          <p:cNvSpPr>
            <a:spLocks noChangeArrowheads="1"/>
          </p:cNvSpPr>
          <p:nvPr/>
        </p:nvSpPr>
        <p:spPr bwMode="auto">
          <a:xfrm>
            <a:off x="4429124" y="4572008"/>
            <a:ext cx="1295400" cy="228600"/>
          </a:xfrm>
          <a:prstGeom prst="leftArrow">
            <a:avLst>
              <a:gd name="adj1" fmla="val 50000"/>
              <a:gd name="adj2" fmla="val 141667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857884" y="4429132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Pojemność tej strzykawki  to  8ml.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Jest używany do określenia objętości kropli atramentu zużywanego w drukarkach (np. w drukarce serii HP </a:t>
            </a:r>
            <a:r>
              <a:rPr lang="pl-PL" b="1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DeskJet</a:t>
            </a: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3420, kropla ma objętość 17 </a:t>
            </a:r>
            <a:r>
              <a:rPr lang="pl-PL" b="1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pikolitrów</a:t>
            </a: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).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err="1" smtClean="0"/>
              <a:t>piktolitr</a:t>
            </a:r>
            <a:endParaRPr lang="pl-PL" dirty="0"/>
          </a:p>
        </p:txBody>
      </p:sp>
      <p:pic>
        <p:nvPicPr>
          <p:cNvPr id="4" name="Picture 2" descr="http://www.dodrukarki.pl/photo/product_info/c/3/c/1_c3c796a908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643314"/>
            <a:ext cx="2500330" cy="2500331"/>
          </a:xfrm>
          <a:prstGeom prst="rect">
            <a:avLst/>
          </a:prstGeom>
          <a:noFill/>
        </p:spPr>
      </p:pic>
      <p:pic>
        <p:nvPicPr>
          <p:cNvPr id="5" name="Picture 4" descr="http://g1.pcworld.pl/news/thumb/2/0/2012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643446"/>
            <a:ext cx="400052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1</a:t>
            </a:r>
            <a:r>
              <a:rPr lang="pl-PL" sz="4800" b="1" i="1" dirty="0" smtClean="0">
                <a:latin typeface="Georgia" pitchFamily="18" charset="0"/>
              </a:rPr>
              <a:t> </a:t>
            </a:r>
            <a:r>
              <a:rPr lang="pl-PL" sz="4800" b="1" i="1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hl</a:t>
            </a:r>
            <a:r>
              <a:rPr lang="pl-PL" sz="4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= 100  l</a:t>
            </a:r>
          </a:p>
          <a:p>
            <a:r>
              <a:rPr lang="pl-PL" sz="4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1 </a:t>
            </a:r>
            <a:r>
              <a:rPr lang="pl-PL" sz="4800" b="1" i="1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hl</a:t>
            </a:r>
            <a:r>
              <a:rPr lang="pl-PL" sz="4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= 100  dm</a:t>
            </a:r>
            <a:r>
              <a:rPr lang="pl-PL" sz="4800" b="1" i="1" baseline="30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3</a:t>
            </a:r>
            <a:endParaRPr lang="pl-PL" sz="4800" b="1" i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endParaRPr lang="pl-PL" sz="3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i="1" dirty="0" smtClean="0">
                <a:latin typeface="Georgia" pitchFamily="18" charset="0"/>
              </a:rPr>
              <a:t>Hektolitr</a:t>
            </a:r>
            <a:br>
              <a:rPr lang="pl-PL" sz="4400" i="1" dirty="0" smtClean="0">
                <a:latin typeface="Georgia" pitchFamily="18" charset="0"/>
              </a:rPr>
            </a:br>
            <a:endParaRPr lang="pl-PL" dirty="0"/>
          </a:p>
        </p:txBody>
      </p:sp>
      <p:pic>
        <p:nvPicPr>
          <p:cNvPr id="4" name="Picture 2" descr="FD0123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928934"/>
            <a:ext cx="3724275" cy="3395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14400" y="2786058"/>
            <a:ext cx="8229600" cy="1219200"/>
          </a:xfrm>
        </p:spPr>
        <p:txBody>
          <a:bodyPr>
            <a:normAutofit/>
          </a:bodyPr>
          <a:lstStyle/>
          <a:p>
            <a:r>
              <a:rPr lang="pl-PL" sz="6000" smtClean="0"/>
              <a:t>Dawne Jednostki </a:t>
            </a:r>
            <a:r>
              <a:rPr lang="pl-PL" sz="6000" dirty="0" smtClean="0"/>
              <a:t>Ilości </a:t>
            </a:r>
            <a:endParaRPr lang="pl-PL" sz="60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rgbClr val="92D050"/>
                </a:solidFill>
                <a:latin typeface="Forte" pitchFamily="66" charset="0"/>
              </a:rPr>
              <a:t>KOPA</a:t>
            </a:r>
            <a:endParaRPr lang="pl-PL" sz="7200" dirty="0">
              <a:solidFill>
                <a:srgbClr val="92D050"/>
              </a:solidFill>
              <a:latin typeface="Forte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u="sng" dirty="0" smtClean="0">
                <a:solidFill>
                  <a:srgbClr val="00B050"/>
                </a:solidFill>
                <a:latin typeface="Forte" pitchFamily="66" charset="0"/>
              </a:rPr>
              <a:t>Kopa</a:t>
            </a:r>
            <a:r>
              <a:rPr lang="pl-PL" dirty="0" smtClean="0"/>
              <a:t> – w Polsce w XVII-XIX w. liczba 60 sztuk = 4 </a:t>
            </a:r>
            <a:r>
              <a:rPr lang="pl-PL" dirty="0" smtClean="0">
                <a:hlinkClick r:id="rId2" tooltip="Mendel"/>
              </a:rPr>
              <a:t>mendle</a:t>
            </a:r>
            <a:r>
              <a:rPr lang="pl-PL" dirty="0" smtClean="0"/>
              <a:t> = 5 </a:t>
            </a:r>
            <a:r>
              <a:rPr lang="pl-PL" dirty="0" smtClean="0">
                <a:hlinkClick r:id="rId3" tooltip="Tuzin"/>
              </a:rPr>
              <a:t>tuzinów</a:t>
            </a:r>
            <a:r>
              <a:rPr lang="pl-PL" dirty="0" smtClean="0"/>
              <a:t> (najczęściej nazwa odnoszona do sztuk, ale także w powiedzeniu "kopę lat"), była stosowana do obliczania zbiorów rolnych (snopów).</a:t>
            </a:r>
          </a:p>
          <a:p>
            <a:r>
              <a:rPr lang="pl-PL" dirty="0" smtClean="0"/>
              <a:t>Niekiedy stanowiła 50 sztuk – </a:t>
            </a:r>
            <a:r>
              <a:rPr lang="pl-PL" b="1" dirty="0" smtClean="0"/>
              <a:t>stopa piętna</a:t>
            </a:r>
            <a:r>
              <a:rPr lang="pl-PL" dirty="0" smtClean="0"/>
              <a:t>.</a:t>
            </a:r>
          </a:p>
          <a:p>
            <a:r>
              <a:rPr lang="pl-PL" dirty="0" smtClean="0"/>
              <a:t>Zaś 64, a nawet 80 lub 100 sztuk było nazywane </a:t>
            </a:r>
            <a:r>
              <a:rPr lang="pl-PL" b="1" dirty="0" smtClean="0"/>
              <a:t>kopą chłopską</a:t>
            </a:r>
            <a:r>
              <a:rPr lang="pl-PL" dirty="0" smtClean="0"/>
              <a:t>.</a:t>
            </a:r>
          </a:p>
          <a:p>
            <a:r>
              <a:rPr lang="pl-PL" dirty="0" smtClean="0"/>
              <a:t>W średniowiecznej Polsce </a:t>
            </a:r>
            <a:r>
              <a:rPr lang="pl-PL" b="1" dirty="0" smtClean="0"/>
              <a:t>kopa</a:t>
            </a:r>
            <a:r>
              <a:rPr lang="pl-PL" dirty="0" smtClean="0"/>
              <a:t> to jednostka obrachunkowa dla monet, równa np. 60 </a:t>
            </a:r>
            <a:r>
              <a:rPr lang="pl-PL" dirty="0" smtClean="0">
                <a:hlinkClick r:id="rId4" tooltip="Grosz praski"/>
              </a:rPr>
              <a:t>groszom praskim</a:t>
            </a:r>
            <a:r>
              <a:rPr lang="pl-PL" dirty="0" smtClean="0"/>
              <a:t>.</a:t>
            </a:r>
          </a:p>
          <a:p>
            <a:r>
              <a:rPr lang="pl-PL" dirty="0" smtClean="0"/>
              <a:t>Na Litwie i Rusi nazywano </a:t>
            </a:r>
            <a:r>
              <a:rPr lang="pl-PL" i="1" dirty="0" smtClean="0"/>
              <a:t>"kopą"</a:t>
            </a:r>
            <a:r>
              <a:rPr lang="pl-PL" dirty="0" smtClean="0"/>
              <a:t> zgromadzenia gminne (</a:t>
            </a:r>
            <a:r>
              <a:rPr lang="pl-PL" dirty="0" smtClean="0">
                <a:hlinkClick r:id="rId5" tooltip="Gromada (podział administracyjny)"/>
              </a:rPr>
              <a:t>gromadzkie</a:t>
            </a:r>
            <a:r>
              <a:rPr lang="pl-PL" dirty="0" smtClean="0"/>
              <a:t>). </a:t>
            </a:r>
            <a:r>
              <a:rPr lang="pl-PL" i="1" dirty="0" smtClean="0"/>
              <a:t>"</a:t>
            </a:r>
            <a:r>
              <a:rPr lang="pl-PL" i="1" dirty="0" smtClean="0">
                <a:hlinkClick r:id="rId6" tooltip="Statuty litewskie"/>
              </a:rPr>
              <a:t>Statuty litewskie</a:t>
            </a:r>
            <a:r>
              <a:rPr lang="pl-PL" i="1" dirty="0" smtClean="0"/>
              <a:t>"</a:t>
            </a:r>
            <a:r>
              <a:rPr lang="pl-PL" dirty="0" smtClean="0"/>
              <a:t> podają, w jakich okolicznościach kopa miała być zwołana, </a:t>
            </a:r>
            <a:r>
              <a:rPr lang="pl-PL" i="1" dirty="0" smtClean="0"/>
              <a:t>"...wokoło na dwie mile (w promieniu dwumilowym), a kiedy na milę, gdzie '</a:t>
            </a:r>
            <a:r>
              <a:rPr lang="pl-PL" i="1" dirty="0" err="1" smtClean="0"/>
              <a:t>kopowisko</a:t>
            </a:r>
            <a:r>
              <a:rPr lang="pl-PL" i="1" dirty="0" smtClean="0"/>
              <a:t>' czyli miejsce zebrania podkomorzy w powiecie naznaczy, jak kopy zbierane i odprawowane być mają. Po popełnionych tajemnie zbrodniach, kradzieżach, wydarciu pszczół z ula, zwoływano dla wykrycia kopę gromadzką, na której badano wszystkich czy nie ma kto jakich poszlak w tej sprawie..."</a:t>
            </a:r>
            <a:r>
              <a:rPr lang="pl-PL" baseline="30000" dirty="0" smtClean="0">
                <a:hlinkClick r:id="rId7"/>
              </a:rPr>
              <a:t>[1]</a:t>
            </a:r>
            <a:endParaRPr lang="pl-PL" dirty="0" smtClean="0"/>
          </a:p>
          <a:p>
            <a:endParaRPr lang="pl-PL" dirty="0">
              <a:latin typeface="+mj-lt"/>
            </a:endParaRP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Pulpit\pob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41425"/>
            <a:ext cx="7892155" cy="525187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  <a:latin typeface="Forte" pitchFamily="66" charset="0"/>
              </a:rPr>
              <a:t>TUZIN</a:t>
            </a:r>
            <a:endParaRPr lang="pl-PL" dirty="0">
              <a:solidFill>
                <a:srgbClr val="00B050"/>
              </a:solidFill>
              <a:latin typeface="Forte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u="sng" dirty="0" smtClean="0">
                <a:solidFill>
                  <a:srgbClr val="00B050"/>
                </a:solidFill>
                <a:latin typeface="Forte" pitchFamily="66" charset="0"/>
              </a:rPr>
              <a:t>Tuzin</a:t>
            </a:r>
            <a:r>
              <a:rPr lang="pl-PL" u="sng" dirty="0" smtClean="0"/>
              <a:t> </a:t>
            </a:r>
            <a:r>
              <a:rPr lang="pl-PL" dirty="0" smtClean="0"/>
              <a:t>– inna nazwa liczby </a:t>
            </a:r>
            <a:r>
              <a:rPr lang="pl-PL" dirty="0" smtClean="0">
                <a:hlinkClick r:id="rId2" tooltip="12 (liczba)"/>
              </a:rPr>
              <a:t>dwanaście</a:t>
            </a:r>
            <a:r>
              <a:rPr lang="pl-PL" dirty="0" smtClean="0"/>
              <a:t>, zwykle używana w kontekście liczby sztuk (np. tuzin jajek). Samo słowo pochodzi od łacińskiego </a:t>
            </a:r>
            <a:r>
              <a:rPr lang="pl-PL" i="1" dirty="0" err="1" smtClean="0"/>
              <a:t>duodecim</a:t>
            </a:r>
            <a:r>
              <a:rPr lang="pl-PL" dirty="0" smtClean="0"/>
              <a:t>.</a:t>
            </a:r>
          </a:p>
          <a:p>
            <a:r>
              <a:rPr lang="pl-PL" dirty="0" smtClean="0"/>
              <a:t>Pięć tuzinów (60) to </a:t>
            </a:r>
            <a:r>
              <a:rPr lang="pl-PL" dirty="0" smtClean="0">
                <a:hlinkClick r:id="rId3" tooltip="Kopa (liczba)"/>
              </a:rPr>
              <a:t>kopa</a:t>
            </a:r>
            <a:r>
              <a:rPr lang="pl-PL" dirty="0" smtClean="0"/>
              <a:t>, zaś dwanaście tuzinów (144) to </a:t>
            </a:r>
            <a:r>
              <a:rPr lang="pl-PL" dirty="0" smtClean="0">
                <a:hlinkClick r:id="rId4" tooltip="Gros"/>
              </a:rPr>
              <a:t>gros</a:t>
            </a:r>
            <a:r>
              <a:rPr lang="pl-PL" dirty="0" smtClean="0"/>
              <a:t>.</a:t>
            </a:r>
          </a:p>
          <a:p>
            <a:r>
              <a:rPr lang="pl-PL" dirty="0" smtClean="0"/>
              <a:t>Tuzin używany jest w nielicznych krajach przy definiowaniu oficjalnych </a:t>
            </a:r>
            <a:r>
              <a:rPr lang="pl-PL" dirty="0" smtClean="0">
                <a:hlinkClick r:id="rId5" tooltip="Jednostka miary"/>
              </a:rPr>
              <a:t>jednostek miar</a:t>
            </a:r>
            <a:r>
              <a:rPr lang="pl-PL" dirty="0" smtClean="0"/>
              <a:t>, np. w </a:t>
            </a:r>
            <a:r>
              <a:rPr lang="pl-PL" dirty="0" smtClean="0">
                <a:hlinkClick r:id="rId6" tooltip="Stany Zjednoczone"/>
              </a:rPr>
              <a:t>USA</a:t>
            </a:r>
            <a:r>
              <a:rPr lang="pl-PL" dirty="0" smtClean="0"/>
              <a:t> </a:t>
            </a:r>
            <a:r>
              <a:rPr lang="pl-PL" dirty="0" smtClean="0">
                <a:hlinkClick r:id="rId7" tooltip="Stopa (miara)"/>
              </a:rPr>
              <a:t>stopa</a:t>
            </a:r>
            <a:r>
              <a:rPr lang="pl-PL" dirty="0" smtClean="0"/>
              <a:t> liczy tuzin </a:t>
            </a:r>
            <a:r>
              <a:rPr lang="pl-PL" dirty="0" smtClean="0">
                <a:hlinkClick r:id="rId8" tooltip="Cal"/>
              </a:rPr>
              <a:t>cali</a:t>
            </a:r>
            <a:r>
              <a:rPr lang="pl-PL" dirty="0" smtClean="0"/>
              <a:t>. Użycie 12 jako podstawy </a:t>
            </a:r>
            <a:r>
              <a:rPr lang="pl-PL" dirty="0" smtClean="0">
                <a:hlinkClick r:id="rId9" tooltip="System liczbowy"/>
              </a:rPr>
              <a:t>systemu liczbowego</a:t>
            </a:r>
            <a:r>
              <a:rPr lang="pl-PL" dirty="0" smtClean="0"/>
              <a:t> prawdopodobnie pochodzi z </a:t>
            </a:r>
            <a:r>
              <a:rPr lang="pl-PL" dirty="0" smtClean="0">
                <a:hlinkClick r:id="rId10" tooltip="Mezopotamia"/>
              </a:rPr>
              <a:t>Mezopotamii</a:t>
            </a:r>
            <a:r>
              <a:rPr lang="pl-PL" dirty="0" smtClean="0"/>
              <a:t> (</a:t>
            </a:r>
            <a:r>
              <a:rPr lang="pl-PL" dirty="0" smtClean="0">
                <a:hlinkClick r:id="rId11" tooltip="Aramejski system liczbowy"/>
              </a:rPr>
              <a:t>aramejski system liczbowy</a:t>
            </a:r>
            <a:r>
              <a:rPr lang="pl-PL" dirty="0" smtClean="0"/>
              <a:t>).</a:t>
            </a:r>
            <a:endParaRPr lang="pl-PL" dirty="0"/>
          </a:p>
        </p:txBody>
      </p:sp>
    </p:spTree>
  </p:cSld>
  <p:clrMapOvr>
    <a:masterClrMapping/>
  </p:clrMapOvr>
  <p:transition advClick="0" advTm="50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Pulpit\10594750-tuzin-brazowy-luskane-jajka-w-szarym-opakowaniu-kartonowym-na-bialym-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25551"/>
            <a:ext cx="7128792" cy="62911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  <a:latin typeface="Forte" pitchFamily="66" charset="0"/>
              </a:rPr>
              <a:t>MENDEL</a:t>
            </a:r>
            <a:endParaRPr lang="pl-PL" dirty="0">
              <a:solidFill>
                <a:srgbClr val="00B050"/>
              </a:solidFill>
              <a:latin typeface="Forte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u="sng" dirty="0" smtClean="0">
                <a:solidFill>
                  <a:srgbClr val="00B050"/>
                </a:solidFill>
                <a:latin typeface="Forte" pitchFamily="66" charset="0"/>
              </a:rPr>
              <a:t>Mendel</a:t>
            </a:r>
            <a:r>
              <a:rPr lang="pl-PL" dirty="0" smtClean="0">
                <a:latin typeface="Forte" pitchFamily="66" charset="0"/>
              </a:rPr>
              <a:t> </a:t>
            </a:r>
            <a:r>
              <a:rPr lang="pl-PL" dirty="0" smtClean="0"/>
              <a:t>– nieużywane już powszechnie inne określenie 15 sztuk, czyli 1/4 </a:t>
            </a:r>
            <a:r>
              <a:rPr lang="pl-PL" dirty="0" smtClean="0">
                <a:hlinkClick r:id="rId2" tooltip="Kopa (liczba)"/>
              </a:rPr>
              <a:t>kopy</a:t>
            </a:r>
            <a:r>
              <a:rPr lang="pl-PL" dirty="0" smtClean="0"/>
              <a:t>, stosowane w Polsce od </a:t>
            </a:r>
            <a:r>
              <a:rPr lang="pl-PL" dirty="0" smtClean="0">
                <a:hlinkClick r:id="rId3" tooltip="XIV wiek"/>
              </a:rPr>
              <a:t>XIV</a:t>
            </a:r>
            <a:r>
              <a:rPr lang="pl-PL" dirty="0" smtClean="0"/>
              <a:t> wieku. Gdzieniegdzie mendel liczył 16 (mendel chłopski). Określenie stosowano w odniesieniu do produktów rolnych, np. jajek.</a:t>
            </a:r>
          </a:p>
          <a:p>
            <a:r>
              <a:rPr lang="pl-PL" b="1" u="sng" dirty="0" smtClean="0">
                <a:solidFill>
                  <a:srgbClr val="00B050"/>
                </a:solidFill>
                <a:latin typeface="Forte" pitchFamily="66" charset="0"/>
              </a:rPr>
              <a:t>Mendel</a:t>
            </a:r>
            <a:r>
              <a:rPr lang="pl-PL" dirty="0" smtClean="0"/>
              <a:t> to także mały stos z pionowo ustawionych snopów </a:t>
            </a:r>
            <a:r>
              <a:rPr lang="pl-PL" dirty="0" smtClean="0">
                <a:hlinkClick r:id="rId4" tooltip="Zboża"/>
              </a:rPr>
              <a:t>zboża</a:t>
            </a:r>
            <a:r>
              <a:rPr lang="pl-PL" dirty="0" smtClean="0"/>
              <a:t> bezpośrednio po ich ręcznym skoszeniu. Przeciętny </a:t>
            </a:r>
            <a:r>
              <a:rPr lang="pl-PL" i="1" dirty="0" smtClean="0"/>
              <a:t>mendel</a:t>
            </a:r>
            <a:r>
              <a:rPr lang="pl-PL" dirty="0" smtClean="0"/>
              <a:t> składał się z kilkunastu snopów zboża - zazwyczaj około 15-18, co pozwala na przypuszczenie, że nazwy te są powiązane.</a:t>
            </a:r>
          </a:p>
          <a:p>
            <a:endParaRPr lang="pl-PL" dirty="0"/>
          </a:p>
        </p:txBody>
      </p:sp>
    </p:spTree>
  </p:cSld>
  <p:clrMapOvr>
    <a:masterClrMapping/>
  </p:clrMapOvr>
  <p:transition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pl-PL" sz="2800" dirty="0" smtClean="0"/>
              <a:t>EKSAMETR – JEDNOSTKA DŁUGOŚCI RÓWNA 10^18m</a:t>
            </a:r>
          </a:p>
          <a:p>
            <a:r>
              <a:rPr lang="pl-PL" sz="2800" dirty="0" smtClean="0"/>
              <a:t>PETAMETR -  JEDNOSTKA DŁUGOŚCI = 1000000000000000m</a:t>
            </a:r>
          </a:p>
          <a:p>
            <a:r>
              <a:rPr lang="pl-PL" sz="2800" dirty="0" smtClean="0"/>
              <a:t>ATTOMETR – 1am = 0,000000000000000001m</a:t>
            </a:r>
          </a:p>
          <a:p>
            <a:r>
              <a:rPr lang="pl-PL" sz="2800" dirty="0" smtClean="0"/>
              <a:t>CENTYMETR – 1cm = 0,01m</a:t>
            </a:r>
          </a:p>
          <a:p>
            <a:r>
              <a:rPr lang="pl-PL" sz="2800" dirty="0" smtClean="0"/>
              <a:t>DECYMETR – 1dm = 0,1m</a:t>
            </a:r>
          </a:p>
          <a:p>
            <a:r>
              <a:rPr lang="pl-PL" sz="2800" dirty="0" smtClean="0"/>
              <a:t>FEMTOMETR – 1fm = 0,000000000000001m</a:t>
            </a:r>
          </a:p>
          <a:p>
            <a:r>
              <a:rPr lang="pl-PL" sz="2800" dirty="0" smtClean="0"/>
              <a:t>GIGAMETR – 1gm = 1000000000m</a:t>
            </a:r>
          </a:p>
          <a:p>
            <a:r>
              <a:rPr lang="pl-PL" sz="2800" dirty="0" smtClean="0"/>
              <a:t>HEKTOMETR – 1hm = 100m</a:t>
            </a:r>
          </a:p>
          <a:p>
            <a:r>
              <a:rPr lang="pl-PL" sz="2800" dirty="0" smtClean="0"/>
              <a:t>KILOMETR – 1km = 1000m</a:t>
            </a:r>
          </a:p>
          <a:p>
            <a:r>
              <a:rPr lang="pl-PL" sz="2800" dirty="0" smtClean="0"/>
              <a:t>METR – 1m = 100cm – 1m = 0,001km</a:t>
            </a:r>
          </a:p>
          <a:p>
            <a:r>
              <a:rPr lang="pl-PL" sz="2800" dirty="0" smtClean="0"/>
              <a:t>MILIMETR – 1mm = 0,001m</a:t>
            </a:r>
          </a:p>
          <a:p>
            <a:r>
              <a:rPr lang="pl-PL" sz="2800" dirty="0" smtClean="0"/>
              <a:t>NANOMETR – 1nm = 0,000000001m</a:t>
            </a:r>
          </a:p>
          <a:p>
            <a:r>
              <a:rPr lang="pl-PL" sz="2800" dirty="0" smtClean="0"/>
              <a:t>PIKOMETR – 1pm = 0,000000000001m</a:t>
            </a:r>
          </a:p>
          <a:p>
            <a:r>
              <a:rPr lang="pl-PL" sz="2800" dirty="0" smtClean="0"/>
              <a:t>TERAMETR – 1tm = 1000000000000m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POCHODNE METRA</a:t>
            </a:r>
            <a:endParaRPr lang="pl-PL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Pulpit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00113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/>
              <a:t>Jednostki Jubilerskie.</a:t>
            </a:r>
            <a:endParaRPr lang="pl-PL" sz="60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785794"/>
            <a:ext cx="8401080" cy="559595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3700" cap="all" dirty="0" smtClean="0">
                <a:solidFill>
                  <a:schemeClr val="bg1"/>
                </a:solidFill>
                <a:latin typeface="Forte" pitchFamily="66" charset="0"/>
              </a:rPr>
              <a:t>MASA KARATU</a:t>
            </a:r>
          </a:p>
          <a:p>
            <a:r>
              <a:rPr lang="pl-PL" dirty="0" smtClean="0"/>
              <a:t>Masa podawana jest w karatach. Jeden karat to 0,2 grama. Karat to jednostka, która dzieli się na 100 punktów, więc np. 20 punktowy brylant będzie miał masę 1,20 karata, oznaczaną z reguły jako 0,20 </a:t>
            </a:r>
            <a:r>
              <a:rPr lang="pl-PL" dirty="0" err="1" smtClean="0"/>
              <a:t>ct</a:t>
            </a:r>
            <a:r>
              <a:rPr lang="pl-PL" dirty="0" smtClean="0"/>
              <a:t>. Nazwa tej jednostki miary dla masy kamieni szlachetnych, ma swoje źródło w starożytnej grece, gdzie słowo </a:t>
            </a:r>
            <a:r>
              <a:rPr lang="pl-PL" dirty="0" err="1" smtClean="0"/>
              <a:t>keration</a:t>
            </a:r>
            <a:r>
              <a:rPr lang="pl-PL" dirty="0" smtClean="0"/>
              <a:t> oznacza śródziemnomorską roślinę. Jej nasiona, zarazem bardzo drobne i twarde, znane były z niezwykle wyrównanej, niemal identycznej masy i stosowano je jako odważniki. Największy diament, jaki kiedykolwiek został znaleziony nazwano „</a:t>
            </a:r>
            <a:r>
              <a:rPr lang="pl-PL" dirty="0" err="1" smtClean="0"/>
              <a:t>Cullinan</a:t>
            </a:r>
            <a:r>
              <a:rPr lang="pl-PL" dirty="0" smtClean="0"/>
              <a:t>”. Nieoszlifowany miał masę 3106 karatów i pocięty został na 105 brylantów. W większości przypadków podczas szlifowania diament traci około 50% swojej masy. „</a:t>
            </a:r>
            <a:r>
              <a:rPr lang="pl-PL" dirty="0" err="1" smtClean="0"/>
              <a:t>Cullinan</a:t>
            </a:r>
            <a:r>
              <a:rPr lang="pl-PL" dirty="0" smtClean="0"/>
              <a:t>” stracił podczas obróbki aż 65%. Największym uzyskanym z niego brylantem jest „Gwiazda Afryki” o masie 530 karata. Zdobi on brytyjskie berło królewskie.</a:t>
            </a:r>
            <a:endParaRPr lang="pl-PL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Pulpit\czarny_di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620000" cy="563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000" dirty="0" smtClean="0"/>
              <a:t>   Maciej Bakaj    Mariusz Bakaj    Damian Lewandowski    Jakub Ciesiński </a:t>
            </a:r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000" dirty="0" smtClean="0"/>
              <a:t>  Anna Jurek    Karolina  Augustów     Dorota Woronko</a:t>
            </a:r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000" dirty="0" smtClean="0"/>
              <a:t>  Opiekun grupy : Pani Dorota Chrostek</a:t>
            </a:r>
          </a:p>
          <a:p>
            <a:pPr algn="ctr">
              <a:buNone/>
            </a:pPr>
            <a:r>
              <a:rPr lang="pl-PL" sz="2000" dirty="0" smtClean="0"/>
              <a:t>              </a:t>
            </a: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l-PL" dirty="0" smtClean="0"/>
              <a:t>               Grupa projektowa :</a:t>
            </a:r>
            <a:endParaRPr lang="pl-PL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392906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pl-PL" sz="9600" dirty="0" smtClean="0"/>
              <a:t>Koniec</a:t>
            </a:r>
            <a:br>
              <a:rPr lang="pl-PL" sz="9600" dirty="0" smtClean="0"/>
            </a:br>
            <a:r>
              <a:rPr lang="pl-PL" sz="9600" dirty="0" smtClean="0"/>
              <a:t/>
            </a:r>
            <a:br>
              <a:rPr lang="pl-PL" sz="9600" dirty="0" smtClean="0"/>
            </a:br>
            <a:r>
              <a:rPr lang="pl-PL" sz="4800" dirty="0" smtClean="0"/>
              <a:t>Dziękujemy za obejrzenie naszej prezentacji. </a:t>
            </a:r>
            <a:endParaRPr lang="pl-PL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4572000"/>
          </a:xfrm>
        </p:spPr>
        <p:txBody>
          <a:bodyPr/>
          <a:lstStyle/>
          <a:p>
            <a:r>
              <a:rPr lang="pl-PL" sz="4000" dirty="0" smtClean="0"/>
              <a:t>Symbol: km – powszechnie stosowana wielokrotność metra, podstawowej jednostki długości w układzie SI. Dokładniej, kilometr to 1000 metrów.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kilometr</a:t>
            </a:r>
            <a:endParaRPr lang="pl-PL" sz="6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864</TotalTime>
  <Words>1907</Words>
  <PresentationFormat>Pokaz na ekranie (4:3)</PresentationFormat>
  <Paragraphs>331</Paragraphs>
  <Slides>85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85</vt:i4>
      </vt:variant>
    </vt:vector>
  </HeadingPairs>
  <TitlesOfParts>
    <vt:vector size="86" baseType="lpstr">
      <vt:lpstr>Papier</vt:lpstr>
      <vt:lpstr>Jednostki wokół nas .</vt:lpstr>
      <vt:lpstr>Projekt matematyczny ma na celu poszerzenie oraz pogłębianie wiadomości  i umiejętności matematycznych, kształtowanie  postaw twórczych, rozwijanie pomysłowości w myśleniu                             i działaniu, a także uświadomieniu uczniom, iż na każdym kroku wykorzystują wiedzę matematyczną. </vt:lpstr>
      <vt:lpstr>Celem głównym projektu było zebranie informacji na temat mierzenia i ważenia dawniej oraz porównanie dawnych jednostek miar i wag z jednostkami używanymi obecnie. Poprzez realizację projektu pokazujemy, że znajomość i umiejętność zamiany jednostek jest bardzo przydatna w życiu codziennym. Efektem naszej pracy będzie pokaz prezentacji multimedialnej.</vt:lpstr>
      <vt:lpstr>Cele projektu były następujące:</vt:lpstr>
      <vt:lpstr>        Jednostki Długości         Dziś.</vt:lpstr>
      <vt:lpstr>METR</vt:lpstr>
      <vt:lpstr>Slajd 7</vt:lpstr>
      <vt:lpstr>POCHODNE METRA</vt:lpstr>
      <vt:lpstr>kilometr</vt:lpstr>
      <vt:lpstr>Slajd 10</vt:lpstr>
      <vt:lpstr>centymetr</vt:lpstr>
      <vt:lpstr>Slajd 12</vt:lpstr>
      <vt:lpstr>milimetr</vt:lpstr>
      <vt:lpstr>Slajd 14</vt:lpstr>
      <vt:lpstr>decymetr</vt:lpstr>
      <vt:lpstr>Slajd 16</vt:lpstr>
      <vt:lpstr>Mila</vt:lpstr>
      <vt:lpstr>Slajd 18</vt:lpstr>
      <vt:lpstr>cal</vt:lpstr>
      <vt:lpstr>Slajd 20</vt:lpstr>
      <vt:lpstr>Slajd 21</vt:lpstr>
      <vt:lpstr>Systemy miar stosowane na ziemiach polskich.</vt:lpstr>
      <vt:lpstr>Slajd 23</vt:lpstr>
      <vt:lpstr>Slajd 24</vt:lpstr>
      <vt:lpstr>Staropolskie handlowe miary długości. </vt:lpstr>
      <vt:lpstr>Staropolskie górnicze miary długości </vt:lpstr>
      <vt:lpstr>Staropolskie drogowe miary długości </vt:lpstr>
      <vt:lpstr>Jednostki Masy Dziś.</vt:lpstr>
      <vt:lpstr>Jednostki masy.</vt:lpstr>
      <vt:lpstr>Tona:</vt:lpstr>
      <vt:lpstr>Kwintal.</vt:lpstr>
      <vt:lpstr>Kilogram :</vt:lpstr>
      <vt:lpstr>Dekagram:</vt:lpstr>
      <vt:lpstr>Gram: </vt:lpstr>
      <vt:lpstr>Jednostki Masy Dawniej</vt:lpstr>
      <vt:lpstr>Cetnar -</vt:lpstr>
      <vt:lpstr>Slajd 37</vt:lpstr>
      <vt:lpstr>Kamień-</vt:lpstr>
      <vt:lpstr>Slajd 39</vt:lpstr>
      <vt:lpstr>Funt-</vt:lpstr>
      <vt:lpstr>Dawne rodzaje funta:  </vt:lpstr>
      <vt:lpstr>Korzec-</vt:lpstr>
      <vt:lpstr>Slajd 43</vt:lpstr>
      <vt:lpstr>Kwarta-</vt:lpstr>
      <vt:lpstr>Skojec-</vt:lpstr>
      <vt:lpstr>Grzywna-</vt:lpstr>
      <vt:lpstr>Slajd 47</vt:lpstr>
      <vt:lpstr>Jednostki Powierzchni Dziś.</vt:lpstr>
      <vt:lpstr>centymetr kwadratowy </vt:lpstr>
      <vt:lpstr>Slajd 50</vt:lpstr>
      <vt:lpstr>decymetr kwadratowy</vt:lpstr>
      <vt:lpstr>metr kwadratowy </vt:lpstr>
      <vt:lpstr>Slajd 53</vt:lpstr>
      <vt:lpstr>kilometr kwadratowy</vt:lpstr>
      <vt:lpstr>ar </vt:lpstr>
      <vt:lpstr>hektar </vt:lpstr>
      <vt:lpstr>Jednostki Powierzchni Dawniej</vt:lpstr>
      <vt:lpstr>Slajd 58</vt:lpstr>
      <vt:lpstr>Slajd 59</vt:lpstr>
      <vt:lpstr>Jednostki Objętości Dziś.</vt:lpstr>
      <vt:lpstr>Slajd 61</vt:lpstr>
      <vt:lpstr>Slajd 62</vt:lpstr>
      <vt:lpstr>Slajd 63</vt:lpstr>
      <vt:lpstr>Decymetr sześcienny</vt:lpstr>
      <vt:lpstr>Slajd 65</vt:lpstr>
      <vt:lpstr>Metr sześcienny</vt:lpstr>
      <vt:lpstr>Slajd 67</vt:lpstr>
      <vt:lpstr>Kilometr sześcienny</vt:lpstr>
      <vt:lpstr> Przykłady :</vt:lpstr>
      <vt:lpstr>Slajd 70</vt:lpstr>
      <vt:lpstr>mililitr</vt:lpstr>
      <vt:lpstr>piktolitr</vt:lpstr>
      <vt:lpstr>Hektolitr </vt:lpstr>
      <vt:lpstr>Dawne Jednostki Ilości </vt:lpstr>
      <vt:lpstr>KOPA</vt:lpstr>
      <vt:lpstr>Slajd 76</vt:lpstr>
      <vt:lpstr>TUZIN</vt:lpstr>
      <vt:lpstr>Slajd 78</vt:lpstr>
      <vt:lpstr>MENDEL</vt:lpstr>
      <vt:lpstr>Slajd 80</vt:lpstr>
      <vt:lpstr>Jednostki Jubilerskie.</vt:lpstr>
      <vt:lpstr>Slajd 82</vt:lpstr>
      <vt:lpstr>Slajd 83</vt:lpstr>
      <vt:lpstr>               Grupa projektowa :</vt:lpstr>
      <vt:lpstr>Koniec  Dziękujemy za obejrzenie naszej prezentacji.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Maciek</dc:creator>
  <cp:lastModifiedBy>Maciek</cp:lastModifiedBy>
  <cp:revision>65</cp:revision>
  <dcterms:created xsi:type="dcterms:W3CDTF">2013-08-30T18:27:24Z</dcterms:created>
  <dcterms:modified xsi:type="dcterms:W3CDTF">2013-10-13T17:31:39Z</dcterms:modified>
</cp:coreProperties>
</file>