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8" autoAdjust="0"/>
    <p:restoredTop sz="94700" autoAdjust="0"/>
  </p:normalViewPr>
  <p:slideViewPr>
    <p:cSldViewPr>
      <p:cViewPr varScale="1">
        <p:scale>
          <a:sx n="107" d="100"/>
          <a:sy n="107" d="100"/>
        </p:scale>
        <p:origin x="-90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2286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B4CDFF-DD66-423C-9AFD-DC6DCD274FD5}" type="datetimeFigureOut">
              <a:rPr lang="pl-PL" smtClean="0"/>
              <a:pPr/>
              <a:t>2013-10-24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7FE9A-9269-4281-9022-81E7200A632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25538" y="468313"/>
            <a:ext cx="4572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7FE9A-9269-4281-9022-81E7200A632E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7FE9A-9269-4281-9022-81E7200A632E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C1B5-8945-4C45-A620-48C10705786B}" type="datetimeFigureOut">
              <a:rPr lang="pl-PL" smtClean="0"/>
              <a:pPr/>
              <a:t>2013-10-24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7B1FF-39B5-4E66-BAC6-44DC06D7853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C1B5-8945-4C45-A620-48C10705786B}" type="datetimeFigureOut">
              <a:rPr lang="pl-PL" smtClean="0"/>
              <a:pPr/>
              <a:t>2013-10-24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7B1FF-39B5-4E66-BAC6-44DC06D7853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C1B5-8945-4C45-A620-48C10705786B}" type="datetimeFigureOut">
              <a:rPr lang="pl-PL" smtClean="0"/>
              <a:pPr/>
              <a:t>2013-10-24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7B1FF-39B5-4E66-BAC6-44DC06D7853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C1B5-8945-4C45-A620-48C10705786B}" type="datetimeFigureOut">
              <a:rPr lang="pl-PL" smtClean="0"/>
              <a:pPr/>
              <a:t>2013-10-24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7B1FF-39B5-4E66-BAC6-44DC06D7853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C1B5-8945-4C45-A620-48C10705786B}" type="datetimeFigureOut">
              <a:rPr lang="pl-PL" smtClean="0"/>
              <a:pPr/>
              <a:t>2013-10-24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7B1FF-39B5-4E66-BAC6-44DC06D7853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C1B5-8945-4C45-A620-48C10705786B}" type="datetimeFigureOut">
              <a:rPr lang="pl-PL" smtClean="0"/>
              <a:pPr/>
              <a:t>2013-10-24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7B1FF-39B5-4E66-BAC6-44DC06D7853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C1B5-8945-4C45-A620-48C10705786B}" type="datetimeFigureOut">
              <a:rPr lang="pl-PL" smtClean="0"/>
              <a:pPr/>
              <a:t>2013-10-24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7B1FF-39B5-4E66-BAC6-44DC06D7853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C1B5-8945-4C45-A620-48C10705786B}" type="datetimeFigureOut">
              <a:rPr lang="pl-PL" smtClean="0"/>
              <a:pPr/>
              <a:t>2013-10-24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7B1FF-39B5-4E66-BAC6-44DC06D7853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C1B5-8945-4C45-A620-48C10705786B}" type="datetimeFigureOut">
              <a:rPr lang="pl-PL" smtClean="0"/>
              <a:pPr/>
              <a:t>2013-10-24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7B1FF-39B5-4E66-BAC6-44DC06D7853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C1B5-8945-4C45-A620-48C10705786B}" type="datetimeFigureOut">
              <a:rPr lang="pl-PL" smtClean="0"/>
              <a:pPr/>
              <a:t>2013-10-24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7B1FF-39B5-4E66-BAC6-44DC06D7853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C1B5-8945-4C45-A620-48C10705786B}" type="datetimeFigureOut">
              <a:rPr lang="pl-PL" smtClean="0"/>
              <a:pPr/>
              <a:t>2013-10-24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7B1FF-39B5-4E66-BAC6-44DC06D7853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1C1B5-8945-4C45-A620-48C10705786B}" type="datetimeFigureOut">
              <a:rPr lang="pl-PL" smtClean="0"/>
              <a:pPr/>
              <a:t>2013-10-24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7B1FF-39B5-4E66-BAC6-44DC06D7853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Kalina\Pulpit\Gru&#378;lica%20(3).av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Kalina\Pulpit\Poznanie%20Gregore%20(1).avi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Kalina\Pulpit\Wyjazd%20na%20majork&#281;%20(1).avi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Kalina\Pulpit\Szopen%20w%20deszczu%20(1).avi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85720" y="1071546"/>
            <a:ext cx="8286808" cy="4567254"/>
          </a:xfrm>
        </p:spPr>
        <p:txBody>
          <a:bodyPr>
            <a:normAutofit/>
          </a:bodyPr>
          <a:lstStyle/>
          <a:p>
            <a:r>
              <a:rPr lang="pl-PL" sz="9600" b="1" i="1" dirty="0" smtClean="0"/>
              <a:t>Pan Chopin</a:t>
            </a:r>
          </a:p>
          <a:p>
            <a:endParaRPr lang="pl-PL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797511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	Po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powrocie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Zjednoczonego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Królestwa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Wielkiej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Brytanii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i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Irlandii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do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Paryża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stan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zdrowia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Fryderyka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nie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polepszył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się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3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września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1848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roku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zmarł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homeopata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Jean-Jacques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Molin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(1797–1848), jeden z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niewielu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lekarzy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którzy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potrafili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pomóc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artyście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</a:t>
            </a:r>
            <a:endParaRPr kumimoji="0" lang="pl-PL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	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Doktorzy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którzy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pojawili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się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Molinie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byli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zgodni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do „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dobrego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klimatu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spokoju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odpoczynku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”,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jednak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Fryderyk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stwierdził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iż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odpoczynek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znajdzie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„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pewnego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dnia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i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bez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ich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pomocy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”.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Zalecona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dieta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która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zabraniała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m.in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pić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kawę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zamieniając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ją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na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kakao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denerwowała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Fryderyka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który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czuł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się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przez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śpiący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oraz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„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coraz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bardziej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tępy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”. Sam Chopin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wierzył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poprawę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swojego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zdrowia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pisząc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do Solange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Clésinger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:</a:t>
            </a:r>
            <a:endParaRPr kumimoji="0" lang="pl-PL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	„[...]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mam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nadzieję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że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słońce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wiosenne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będzie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moim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najlepszym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lekarzem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Trzeba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dodać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: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wiosenne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bo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operze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przygotowują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słońce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do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Proroka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które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jak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się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zdaje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będzie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piękniejsze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niż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wszystkie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słońca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tropikalne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Słońce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tylko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wschodzi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i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świeci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krótko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ale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jest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tak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silne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że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pogrąża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cieniu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wszystko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z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wyjątkiem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muzyki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Składają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się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na nie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snopy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światła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elektrycznego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Byłem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zbyt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chory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aby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udać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się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na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próbę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przedwczoraj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lecz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liczę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na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premierę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która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się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odbyć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przyszły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poniedziałek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.“</a:t>
            </a:r>
            <a:endParaRPr kumimoji="0" lang="pl-PL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	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Sytuacja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Paryżu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była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wówczas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niespokojna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Krótki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czas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wyjeździe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Fryderyka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na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Wyspy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Brytyjskie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miało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miejsce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powstanie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robotników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paryskich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będące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częścią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rewolucji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lutowej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Artysta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wrócił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do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stolicy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Francji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krótko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przed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wyborem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Ludwika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Napoleona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Bonaparte na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prezydenta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II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Republiki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Francuskiej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Chopin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napisał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:</a:t>
            </a:r>
            <a:endParaRPr kumimoji="0" lang="pl-PL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	„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Spokój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Paryża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nie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został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tych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dniach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ani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na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chwilę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zakłócony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mimo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że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spodziewano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się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pewnych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rozruchów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z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powodu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gwardii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ruchomej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którą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reglamentowano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lub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z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powodu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projektu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ministerstwa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o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rozwiązaniu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klubów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Wczoraj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poniedziałek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pełno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było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wszędzie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żołnierzy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i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armat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i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mocna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postawa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zaimponowała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tym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którzy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byliby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chcieli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wywołać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nieporządki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.“</a:t>
            </a:r>
            <a:endParaRPr kumimoji="0" lang="pl-PL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	Fryderyk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coraz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rzadziej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udzielał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lekcji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Niektórzy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z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jego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uczniów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wyjechali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a on sam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względów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zdrowotnych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postanowił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ograniczyć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lekcje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tylko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do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uczniów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bardziej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zaawansowanych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Z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początkiem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wiosny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Chopin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zaczął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wybierać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się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na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przejażdżki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kabrioletem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których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towarzyszył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Delacroix.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Rozmawiali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wtedy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głównie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o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muzyce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Chopin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przedstawił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malarzowi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własną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koncepcję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logiki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dziele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muzycznym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wyjaśniając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również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dlaczego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jego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zdaniem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Mozart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góruje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technicznie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nad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Beethovenem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 Z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tego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okresu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pochodzą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mazurki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: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nr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2 z op. 67 i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nr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4 z op. 68.</a:t>
            </a:r>
            <a:endParaRPr kumimoji="0" lang="de-DE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500042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9813" algn="r"/>
              </a:tabLst>
            </a:pP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pl-PL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pl-PL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                    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Stan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zdrowia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artysty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pogarszał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się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Viardot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zauważyła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iż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podlegał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on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ogromnym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wahaniom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:	</a:t>
            </a:r>
            <a:endParaRPr kumimoji="0" lang="pl-PL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9813" algn="r"/>
              </a:tabLst>
            </a:pP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	„[...]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bywają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dni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znośne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gdy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może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wyjeżdżać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powozem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oraz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inne,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kiedy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pluje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krwią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i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napady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kaszlu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który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dusi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.“</a:t>
            </a:r>
            <a:endParaRPr kumimoji="0" lang="pl-PL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9813" algn="r"/>
              </a:tabLst>
            </a:pP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	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Lekarze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którzy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zajmowali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się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Chopinem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stwierdzili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że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powinien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on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opuścić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Paryż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na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okres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lata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którym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upał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i kurz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utrudniałyby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oddychanie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Innymi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argumentami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wyjazdem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stolicy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Francji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była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szerząca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się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epidemia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cholery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oraz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zbliżające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się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wybory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które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mogły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wywołać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zamieszki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Przyjaciele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znaleźli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dla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artysty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mieszkanie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Chaillot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gdzie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wprowadził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się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na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początku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czerwca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(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obecnie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znajduje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się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tam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położony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nad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Sekwaną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na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wzgórzu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Trocadero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naprzeciwko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Wieży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Eiffla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pałac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Chaillot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).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Mieszkanie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było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drogie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dlatego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tajemnicy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przed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Chopinem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połowę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czynszu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opłacała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Obrieskow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Pięć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okien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jakie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znajdowały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się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apartamencie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dawało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widok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obejmujący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Tuileries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Izbę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Deputowanych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wieżę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kościoła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St-Germain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l’Auxerrois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Notre-Dame,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Panteon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St-Sulpice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oraz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kopułę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kościoła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Inwalidów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Chopin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czuł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się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tak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dobrze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że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przestał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nawet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brać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lekarstwa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 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Strach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przed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chorobą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spowodował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iż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większość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znajomych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Chopina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opuściła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Paryż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Przy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artyście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pozostała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m.in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Stirling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Jej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częste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odwiedziny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denerwowały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Chopina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(„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One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mnie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zaduszą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nudami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”[13]).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obawie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przed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pozostawieniem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Chopina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samego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nocy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rodzina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Czartoryskich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przysłała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muzykowi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jedną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swoich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nianiek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połowie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czerwca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Fryderyka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odwiedziła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Lind,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która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zatrzymała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się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Paryżu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na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kilka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dni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Podczas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wieczoru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mieszkaniu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Chopina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śpiewała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ona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wraz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z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Delfiną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Potocką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ostatnim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tygodniu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czerwca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Chopinowi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zaczęły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puchnąć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nogi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miał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on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również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kilka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poważnych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krwotoków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Zaniepokojona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niańka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poinformowała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o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tym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księżną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Sapieżynę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która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postanowiła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wezwać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Jeana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Cruveilhiera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Lekarz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rozpoznał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ostatnie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stadium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choroby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Z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leków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jakie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przepisał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Chopinowi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artysta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zrozumiał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że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umiera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Spowodowało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starania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o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przyjazd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do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Paryża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jego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siostry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Ludwiki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:</a:t>
            </a:r>
            <a:endParaRPr kumimoji="0" lang="pl-PL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9813" algn="r"/>
              </a:tabLst>
            </a:pP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	„</a:t>
            </a:r>
            <a:r>
              <a:rPr kumimoji="0" lang="pl-PL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Moje Życie.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Jeżeli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możecie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to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przyjedźcie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Słaby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jestem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i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żadne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doktory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mi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tak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jak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Wy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, nie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pomogą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.“</a:t>
            </a:r>
            <a:endParaRPr kumimoji="0" lang="pl-PL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9813" algn="r"/>
              </a:tabLst>
            </a:pP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	Chopin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zmarł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otoczeniu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kilkorga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bliskich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mu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osób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około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2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nocy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17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października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1849, a na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świadectwie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zgonu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jako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przyczynę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lekarz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wpisał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gruźlicę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.</a:t>
            </a:r>
            <a:endParaRPr kumimoji="0" lang="de-DE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uźlica (3)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828800" y="2133600"/>
            <a:ext cx="5486400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683568" y="188639"/>
            <a:ext cx="770485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	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Chopin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urodził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si</a:t>
            </a:r>
            <a:r>
              <a:rPr kumimoji="0" lang="pl-PL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jednej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z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dworskich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oficyn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Kaspra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Skarbka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której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mieszkała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rodzina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Mikołaja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i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Justyny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Na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chrzcie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nadano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imiona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Fryderyk Franciszek (na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cześć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ojca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chrzestnego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pl-PL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/>
            </a:r>
            <a:br>
              <a:rPr kumimoji="0" lang="pl-PL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</a:b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i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zapewne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dziadka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). 	</a:t>
            </a:r>
            <a:endParaRPr kumimoji="0" lang="pl-PL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	Na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przełomie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czwartego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i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piątego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roku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życia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Chopin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rozpoczął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nauk</a:t>
            </a:r>
            <a:r>
              <a:rPr kumimoji="0" lang="pl-PL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gry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na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fortepianie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początkowo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u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swej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matki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W 1816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zaczął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brać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lekcje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u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Wojciecha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Żywnego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Bardzo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szybko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się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uczył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</a:t>
            </a:r>
            <a:r>
              <a:rPr kumimoji="0" lang="pl-PL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/>
            </a:r>
            <a:br>
              <a:rPr kumimoji="0" lang="pl-PL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</a:b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27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listopada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1831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Mikołaj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pisał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do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Fryderyka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:</a:t>
            </a:r>
            <a:endParaRPr kumimoji="0" lang="pl-PL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	"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Technika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gry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zabrała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bardzo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niewiele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czasu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[...].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Twoje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palce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mniej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się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natrudziły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niż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umysł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[...]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inni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trawili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całe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dni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przebierając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palcami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klawiaturze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[...]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rzadko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spędzałeś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przy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niej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godzinę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."</a:t>
            </a:r>
            <a:endParaRPr kumimoji="0" lang="pl-PL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	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Żywny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sam nie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był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wybitnym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muzykiem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a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zdolnego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i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pojętnego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ucznia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uczył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techniki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palcowania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i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tradycyjnego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ułożenia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ręki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Podczas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lekcji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koncentrował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się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głównie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na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zaznajamianiu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ucznia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z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dziełami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muzyki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barokowej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i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klasycznej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oraz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objaśnianiu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budowy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utworów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fortepianowych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Johanna Sebastiana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Bacha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Josepha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Haydna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Wolfganga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Amadeusza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Mozarta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oraz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(w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mniejszym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stopniu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) Johanna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Nepomuka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Hummla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Pozostałością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tej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niekonwencjonalnej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edukacji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było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zamiłowanie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Fryderyka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do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dawnych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kompozytorów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</a:t>
            </a:r>
            <a:endParaRPr kumimoji="0" lang="pl-PL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	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Przed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ukończeniem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7</a:t>
            </a:r>
            <a:r>
              <a:rPr kumimoji="0" lang="pl-PL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roku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życia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był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już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autorem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kilku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drobnych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kompozycji</a:t>
            </a:r>
            <a:r>
              <a:rPr kumimoji="0" lang="pl-PL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</a:t>
            </a:r>
            <a:endParaRPr kumimoji="0" lang="pl-PL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	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</a:t>
            </a:r>
            <a:r>
              <a:rPr kumimoji="0" lang="pl-PL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krótce</a:t>
            </a:r>
            <a:r>
              <a:rPr kumimoji="0" lang="pl-PL" altLang="ja-JP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Chopinowie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zamieszkali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prawej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oficynie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pałacu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na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drugim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piętrze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sąsiadów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mając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m.in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Lindego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Brodzińskiego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i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Kolberga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z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synami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Hrabia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Skarbek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okresie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swojego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pobytu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pl-PL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/>
            </a:r>
            <a:br>
              <a:rPr kumimoji="0" lang="pl-PL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</a:b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Polsce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stał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się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jednym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z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najaktywniejszych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protektorów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Chopina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Ale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przyczyną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Żywnego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który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spisał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według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wskazówek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Fryderyka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kilka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arkuszy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z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kompozycjami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wariacji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i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tańców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i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pokazywał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je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innych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domach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Chopin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stał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się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znany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Warszawie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</a:t>
            </a:r>
            <a:endParaRPr kumimoji="0" lang="de-DE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778323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	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Do 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1818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mały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Chopin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znany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był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tylko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kręgach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akademickich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których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obracała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się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jego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rodzina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Pierwsza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recenzja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która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ukazała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się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drukiem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wzbudziła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duże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zainteresowanie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jego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osobą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Marsz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wojskowy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który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tak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spodobał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się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księciu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Konstantemu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ukazał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się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drukiem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choć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bezimiennie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Marsz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grywany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był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czasie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ulubionych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przez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księcia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parad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wojskowych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i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kompozycja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wykonywana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była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przez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orkiestry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wojskowe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</a:t>
            </a:r>
            <a:endParaRPr kumimoji="0" lang="pl-PL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	24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lutego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1818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roku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Pałacu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Radziwiłłów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(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obecnie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Pałac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Prezydencki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)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odbył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się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pierwszy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koncert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publiczny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Chopina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zorganizowany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na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rzecz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Towarzystwa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Dobroczynności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przygotowany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przez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ordynatową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Zamoyską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Julian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Ursyn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Niemcewicz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fakt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wykorzystania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talentu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8-letniego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dziecka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dla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potrzeb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filantropii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skomentował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komedii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gdzie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wyśmiał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pogoń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sensacją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i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gorliwość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filantropek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które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na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fikcyjnym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zebraniu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licytują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się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odejmowaniu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lat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„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Szopenkowi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”, </a:t>
            </a:r>
            <a:r>
              <a:rPr kumimoji="0" lang="pl-PL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/>
            </a:r>
            <a:br>
              <a:rPr kumimoji="0" lang="pl-PL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</a:b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a 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końcu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sztuki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zapada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uchwała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że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cudowne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dziecko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na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scenę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wniesie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niańka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</a:t>
            </a:r>
            <a:endParaRPr kumimoji="0" lang="pl-PL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		</a:t>
            </a:r>
            <a:endParaRPr kumimoji="0" lang="pl-PL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	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latach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1823–1826 Chopin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uczył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się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Liceum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Warszawskim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gdzie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pracował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jego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ojciec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tych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latach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zwiedził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znaczną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część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Polski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Słynna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jest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również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anegdota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mówiąca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że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został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niegdyś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szkole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przyłapany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na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rysowaniu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nauczyciela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czasie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lekcji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Obrazek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tak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zadziwił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rysowanego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że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ten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pochwalił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Maurycy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Karasowski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wspomina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również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anegdotę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z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tradycji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rodzinnej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której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Chopin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pomógł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guwernerowi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uspokoić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hałaśliwych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wychowanków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Zaimprowizował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im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opowieść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a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potem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uśpił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wszystkich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łącznie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z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guwernerem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kołysanką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Gdy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pokazał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uroczy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widok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siostrom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i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matce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obudził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wszystkich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przeraźliwym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akordem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Wraz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z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siostrą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Emilią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Fryderyk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pisał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także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dla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zabawy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wiersze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i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komedie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Balzac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wspominał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że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Chopin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miał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zastraszająco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prawdziwy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dar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naśladowania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każdego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kogo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tylko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zechciał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</a:t>
            </a:r>
            <a:endParaRPr kumimoji="0" lang="pl-PL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	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Wielu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biografów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(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np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Jeżewska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Iwaszkiewicz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Willemetz)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przekonuje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że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Chopin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był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geniuszem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uniwersalnym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ponieważ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posiadał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również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niezwykły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talent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literacki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czego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dowodem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są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jego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słynne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listy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a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także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talent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malarski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i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aktorski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</a:t>
            </a:r>
            <a:endParaRPr kumimoji="0" lang="pl-PL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	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latach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1826–1829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był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studentem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warszawskiej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Szkoły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Głównej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Muzyki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Został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zwolniony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z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przedmiotu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instrumentu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ponieważ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zauważono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nieprzeciętny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sposób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i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charakter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gry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Chopina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Ten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okres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jego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twórczości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charakteryzuje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fascynacja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muzyką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ludową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Powstały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wówczas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Sonata c-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moll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op. 4,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Wariacje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B-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dur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na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temat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„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Là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darem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la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mano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” z „Don Juana” W. A.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Mozarta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op. 2 na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fortepian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i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orkiestrę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Trio g-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moll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op. 8 i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pierwsze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Mazurki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(op. 6, 7)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oraz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oparte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na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motywach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ludowych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Rondo c-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moll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op. 1 i Rondo à la Krakowiak F-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dur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op. 14.</a:t>
            </a:r>
            <a:endParaRPr kumimoji="0" lang="de-DE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1012954"/>
            <a:ext cx="9144000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ja-JP" sz="14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Lata</a:t>
            </a:r>
            <a:r>
              <a:rPr kumimoji="0" lang="de-DE" altLang="ja-JP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dojrzałosci</a:t>
            </a:r>
            <a:endParaRPr kumimoji="0" lang="pl-PL" altLang="ja-JP" sz="1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	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Paryżu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Chopin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zamieszkał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początkowo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małym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mieszkaniu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przy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Boulevard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Poissonnière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26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lutego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1832 </a:t>
            </a:r>
            <a:r>
              <a:rPr kumimoji="0" lang="pl-PL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/>
            </a:r>
            <a:br>
              <a:rPr kumimoji="0" lang="pl-PL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</a:b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salonie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Pleyel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przy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9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rue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Cadet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dał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pierwszy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z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dziewiętnastu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publicznych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koncertów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Paryżu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(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podczas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18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lat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pobytu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tym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mieście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).</a:t>
            </a:r>
            <a:endParaRPr kumimoji="0" lang="pl-PL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	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latach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1835–1846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porzucił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karierę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wirtuoza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na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rzecz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komponowania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Zaczął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żyć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życiem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polskiej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emigracji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utrzymując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ścisłe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kontakty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z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głównymi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intelektualistami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polskimi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(Adam Mickiewicz, Julian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Ursyn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Niemcewicz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Cyprian Kamil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Norwid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).</a:t>
            </a:r>
            <a:endParaRPr kumimoji="0" lang="pl-PL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	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Następne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lata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życia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Chopina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(1838-1847)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ztetreminował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romans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z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kontrowersyjną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George Sand.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francuska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powieściopisarka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dramaturg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i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eseistka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jedna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z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najsłynniejszych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kobiet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epoki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</a:t>
            </a:r>
            <a:endParaRPr kumimoji="0" lang="pl-PL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	Chopin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poznał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George Sand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jesienią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1836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salonie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Marii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d'Agoult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Paryżu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i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chociaż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nie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wywarła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na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nim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dobrego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wrażenia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(„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Twarz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jej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niesympatyczna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,...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jest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niej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coś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odpychającego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”-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pisał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X 1836 do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rodziców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),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staje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się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niebawem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uczestniczką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wieczorów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jego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własnym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salonie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(„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Dziś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mam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parę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osób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u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siebie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między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innymi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pani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Sand-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pisał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13 XII 1836).</a:t>
            </a:r>
            <a:endParaRPr kumimoji="0" lang="pl-PL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</a:t>
            </a:r>
            <a:endParaRPr kumimoji="0" lang="pl-PL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Płomienny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romans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z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Chopinem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(„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Mijają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już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trzy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miesiące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niezakłóconego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niczym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upojenia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”)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znalazł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swoje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apogeum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romantycznej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podróży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na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Majorkę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(X 1838- V 1839).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Rozpoczęta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obustronnej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euforii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(G.0Sand: „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ziemia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obiecana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...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Jesteśmy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zachwyceni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...”, 14 XI 1838; Chopin: „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Jestem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blisko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tego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najpiękniejsze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...”, 15 XI 1838),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wobec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wybuchu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poważnej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choroby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Chopina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zakończyła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się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niemal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tragicznie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wracając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na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statku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„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wypluł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miednicę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krwi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”- 14 II 1839).</a:t>
            </a:r>
            <a:endParaRPr kumimoji="0" lang="de-DE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oznanie Gregore (1)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763688" y="1844824"/>
            <a:ext cx="5486400" cy="3024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151179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Po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tygodniach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rekonwalescencji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Barcelonie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i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Marsylii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najbliższe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siedem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lat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wspólnego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życia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toczyło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się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regularnie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między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Paryżem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a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dziedziczny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dworem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pisarki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Nohant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(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dep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. Berry),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gdzie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corocznie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spędzano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lata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i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jesienie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(1839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oraz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1841-1846).</a:t>
            </a:r>
            <a:endParaRPr kumimoji="0" lang="pl-PL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	George Sand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przyjęła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na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siebie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funkcję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opiekunki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a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niekiedy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pielęgniarki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Chopina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;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namiętność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przeobraziła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się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przyjaźń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bliskość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i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przywiązanie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Narastające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z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czasem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nieporozumienia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i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konflikty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rodzinne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między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George Sand i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jej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synem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Maurycym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a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jej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córką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Solange i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Chopinem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a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także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jego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nasilające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się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uczucie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zazdrości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nietolerowane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przez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pisarkę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(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jej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zdaniem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hańbiące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poniżające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tego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kto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ją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posiada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”),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doprowadziły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do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jednostronnego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zerwania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związku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Latem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roku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1847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nastąpiła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wymiana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serii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pożegnalnych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listów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(Chopin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pisał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: „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Będę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czeka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zawsze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ten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sam.”- 24 VII; George Sand: „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Żegnaj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Mój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Przyjacielu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”- 28 VII),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poprzedzona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opublikowaniem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powieści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Lucrezia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Floriani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której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pisarka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pod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postacią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ks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Karola,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sposób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karykaturalny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sportretowała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byłego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kochanka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spotkało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się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z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powszechnym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potępieniem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środowiska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(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H.Heine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: „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emancypantka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obelżywie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obeszła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się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swoim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przyjacielem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Chopinem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obrzydliwej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powieści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bosko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napisanej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”). 4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marca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1848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spotkają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się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raz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ostatni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przypadkowo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</a:t>
            </a:r>
            <a:endParaRPr kumimoji="0" lang="pl-PL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	</a:t>
            </a:r>
            <a:endParaRPr kumimoji="0" lang="pl-PL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Jeżeli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ktokolwiek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wątpliwości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czy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George Sand i 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Fryderyk</a:t>
            </a:r>
            <a:r>
              <a:rPr kumimoji="0" lang="pl-PL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Chopina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łączyła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prawdziwa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miłość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ich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słynny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pobyt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na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śródziemnomorskiej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wyspie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Majorce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pozwoli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je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rozwiać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całkowicie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Jedyne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może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zadziwiać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fakt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iż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tych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przeżyciach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potrafili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jeszcze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ze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sobą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rozmawiać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pl-PL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Czasami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odnosi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się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wrażenie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jakby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spędzili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na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niej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wiele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lat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ale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istocie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przebywali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tam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tylko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trzy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miesiące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Przyjechali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listopadzie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1838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roku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dwa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lata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od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chwili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poznania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się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Paryżu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na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przyjęciu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zorganizowanym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prze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Sand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domu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Franciszka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Liszta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Tego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pamiętnego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listopadowego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wieczoru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1836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roku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Chopin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dał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się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namówić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do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gry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i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zasiadł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do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fortepianu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Ona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siedziała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przy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kominku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z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głową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owiniętą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szkarłatną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chustą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i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słuchała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z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napiętą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uwagą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paląc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cygaro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za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cygarem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Zamiast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spódnicy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miała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na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sobie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szarawary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z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czerwonego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aksamitu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tak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że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wyglądem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przypominała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Turczynkę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Chopin nie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znosił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dymu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cygar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jego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atakowane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gruźlicą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płuca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źle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na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nią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reagowały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a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zrównoważonego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z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natury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konserwatystę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raził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jej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wyzywający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strój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Miała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lat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trzydzieści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dwa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i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była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niekonwencjonalna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zarówno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swoich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powieściach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jak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i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stylu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bycia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On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miał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lat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trzydzieści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sześć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i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był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trochę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mniej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znany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chociaż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cieszył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się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opinią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lwa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salonowego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liście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do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rodziny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pisał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że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spotkał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„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ważną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i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sławną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osobistość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Madame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Dudevant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znaną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pod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nazwiskiem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George Sand”,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dodając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że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nie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przypadła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specjalnie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do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gustu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i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że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jego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zdaniem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jest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raczej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mało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atrakcyjna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Być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może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jego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powściągliwość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podsyciła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ciekawość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George Sand i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podrażniła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jej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ambicję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ponieważ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na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następne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przyjęcie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na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które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grudniu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oboje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zostali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zaproszeni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pojawiła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się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w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biało-czerwonym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stroju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narodowych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barwach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ukochanej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Polski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Chopina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Wkrótce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potem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zaprosiła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do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swej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wiejskiej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posiadłości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ale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Fryderyk nie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skorzystał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z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zaproszenia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de-DE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Wyjazd na majorkę (1)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763688" y="2060848"/>
            <a:ext cx="5486400" cy="27348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07504" y="308307"/>
            <a:ext cx="9036496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2025" algn="l"/>
              </a:tabLst>
            </a:pPr>
            <a:r>
              <a:rPr lang="pl-PL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                      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Twórczość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Chopina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z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lat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ich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bliskości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osiągnęła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fazę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szczytową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Na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Majorce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i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pod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dachem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chateau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de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Nohant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powstała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absolutna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większość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chopinowskich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arcydzieł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m.in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Sonaty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b-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moll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h-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moll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i g-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moll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Ballady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F-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dur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As-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dur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i f-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moll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Scherza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cis-moll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i E-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dur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Fantazja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f-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moll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Berceuse,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Barkarola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trzy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wielkie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ostatnie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polonezy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ponadto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mazurki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preludia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nokturny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impromptus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cała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twórczość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zawarta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między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op.35-65.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Wiele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wskazuje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na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że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związek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między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Chopinem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i George Sand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twórczość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jego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uskrzydlił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i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pogłębił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, a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jej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pisarstwo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oderwał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od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wyłącznego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zainteresowania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bezpośrednią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de-DE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autoekspresją</a:t>
            </a: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</a:t>
            </a:r>
            <a:endParaRPr kumimoji="0" lang="pl-PL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2025" algn="l"/>
              </a:tabLst>
            </a:pPr>
            <a:endParaRPr lang="pl-PL" altLang="ja-JP" sz="1400" dirty="0" smtClean="0">
              <a:latin typeface="Times New Roman" pitchFamily="18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2025" algn="l"/>
              </a:tabLst>
            </a:pPr>
            <a:endParaRPr kumimoji="0" lang="pl-PL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2025" algn="l"/>
              </a:tabLst>
            </a:pPr>
            <a:endParaRPr lang="pl-PL" altLang="ja-JP" sz="1400" dirty="0" smtClean="0">
              <a:latin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2025" algn="l"/>
              </a:tabLst>
            </a:pPr>
            <a:endParaRPr kumimoji="0" lang="pl-PL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2025" algn="l"/>
              </a:tabLst>
            </a:pPr>
            <a:r>
              <a:rPr kumimoji="0" lang="de-DE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pl-PL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42844" y="1714488"/>
            <a:ext cx="885831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	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altLang="ja-JP" sz="1400" dirty="0" smtClean="0">
              <a:latin typeface="Times New Roman" pitchFamily="18" charset="0"/>
              <a:ea typeface="Calibri" pitchFamily="34" charset="0"/>
              <a:cs typeface="Calibri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	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Przez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całą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literaturę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chopinowską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przewija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się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zadziwienie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nad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faktem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iż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osobowości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tak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diametralnie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odmienne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potrafiły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zestroić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swe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egzystencje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wpisując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się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w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dzieje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kultury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jako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„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najsłynniejszy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romans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XIX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wieku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”. </a:t>
            </a:r>
            <a:r>
              <a:rPr lang="pl-PL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/>
            </a:r>
            <a:br>
              <a:rPr lang="pl-PL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</a:b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Za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próbę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łatwej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odpowiedzi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można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by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uznać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przekonanie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samej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George Sand,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wyrażone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w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powieści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Mont-Reveche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iż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„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podobieństwa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uciekają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od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siebie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, a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przeciwieństwa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się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szukają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”(1853). W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gruncie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rzeczy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musiało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istnieć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parę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momentów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decydujących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o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głębszej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wewnętrznej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bliskości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pisarki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i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kompozytora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: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dla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obojga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muzyka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stanowiła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„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wyraz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uczuć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” </a:t>
            </a:r>
            <a:r>
              <a:rPr lang="pl-PL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/>
            </a:r>
            <a:br>
              <a:rPr lang="pl-PL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</a:b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a 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nie „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sztukę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dla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sztuki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”,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oboje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cenili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sobie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niezależność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. Nie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bez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znaczenia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musiał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być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także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nieustający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podziw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George Sand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dla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muzyki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swego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towarzysza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życia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przewijający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się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w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spontanicznych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wypowiedziach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w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rodzaju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: „Chopin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skomponował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dwa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przepiękne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mazurki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które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są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więcej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warte,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niż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czterdzieści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romansów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i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wyrażają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więcej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niż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cała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literatura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wieku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”.</a:t>
            </a:r>
            <a:endParaRPr lang="pl-PL" altLang="ja-JP" sz="1400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	Po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rozstaniu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z George Sand Chopin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popadł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w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głębokie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przygnębienie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które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z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pewnością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przyspieszyło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jego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śmierć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. Po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opuszczeniu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Nohant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nie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skomponował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już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żadnego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znaczącego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utworu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jedynie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kilka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miniatur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. Po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wybuchu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rewolucji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w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Paryżu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w 1848 r. Chopin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wyjechał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do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Anglii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i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Szkocji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na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bardzo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wyczerpującą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jego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siły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podróż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.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Organizatorką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i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sponsorką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pobytu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była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jego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uczennica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Szkotka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Jane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Stirling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zwana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„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wdową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po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Chopinie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”.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Kobieta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obdarzyła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kompozytora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miłością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zaproponowała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mu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nawet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małżeństwo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.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Ten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jednak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czuł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się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zbyt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chory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ponadto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nie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odwzajemniał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jej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uczucia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. Z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listów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Chopina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wiemy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,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że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czułość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i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opiekuńczość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Jane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działały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mu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na </a:t>
            </a:r>
            <a:r>
              <a:rPr lang="de-DE" altLang="ja-JP" sz="1400" dirty="0" err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nerwy</a:t>
            </a:r>
            <a:r>
              <a:rPr lang="de-DE" altLang="ja-JP" sz="14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.</a:t>
            </a:r>
            <a:endParaRPr lang="de-DE" altLang="ja-JP" sz="1400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zopen w deszczu (1)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828800" y="2133600"/>
            <a:ext cx="5486400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163</Words>
  <Application>Microsoft Office PowerPoint</Application>
  <PresentationFormat>Pokaz na ekranie (4:3)</PresentationFormat>
  <Paragraphs>48</Paragraphs>
  <Slides>12</Slides>
  <Notes>2</Notes>
  <HiddenSlides>0</HiddenSlides>
  <MMClips>4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Biografia Chopina</dc:title>
  <dc:creator>Kalina</dc:creator>
  <cp:lastModifiedBy>bibliotekarz01</cp:lastModifiedBy>
  <cp:revision>7</cp:revision>
  <dcterms:created xsi:type="dcterms:W3CDTF">2013-10-23T14:59:04Z</dcterms:created>
  <dcterms:modified xsi:type="dcterms:W3CDTF">2013-10-24T08:54:52Z</dcterms:modified>
</cp:coreProperties>
</file>