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16" r:id="rId8"/>
    <p:sldId id="317" r:id="rId9"/>
    <p:sldId id="318" r:id="rId10"/>
    <p:sldId id="319" r:id="rId11"/>
    <p:sldId id="320" r:id="rId12"/>
    <p:sldId id="329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262" r:id="rId22"/>
    <p:sldId id="263" r:id="rId23"/>
    <p:sldId id="264" r:id="rId24"/>
    <p:sldId id="265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9" r:id="rId37"/>
    <p:sldId id="280" r:id="rId38"/>
    <p:sldId id="281" r:id="rId39"/>
    <p:sldId id="283" r:id="rId40"/>
    <p:sldId id="284" r:id="rId41"/>
    <p:sldId id="285" r:id="rId42"/>
    <p:sldId id="286" r:id="rId43"/>
    <p:sldId id="288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330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31" r:id="rId64"/>
    <p:sldId id="332" r:id="rId65"/>
    <p:sldId id="333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73" autoAdjust="0"/>
  </p:normalViewPr>
  <p:slideViewPr>
    <p:cSldViewPr>
      <p:cViewPr varScale="1">
        <p:scale>
          <a:sx n="104" d="100"/>
          <a:sy n="104" d="100"/>
        </p:scale>
        <p:origin x="-1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5CCE5-04DA-4223-B30A-4BD0C675C1B9}" type="datetimeFigureOut">
              <a:rPr lang="pl-PL" smtClean="0"/>
              <a:pPr/>
              <a:t>2015-04-10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8C2A-0BF3-4730-AD6D-4388450E207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Nauczyciel\Desktop\Bia&#322;oru&#347;\Bia&#322;oruskie%20Hity%20by%20Siwy.%20(1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pl.wikipedia.org/wiki/Dzier%C5%BCy%C5%84ska_G%C3%B3ra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pl-PL" sz="4400" i="1" dirty="0" smtClean="0">
                <a:solidFill>
                  <a:schemeClr val="bg1"/>
                </a:solidFill>
                <a:latin typeface="Arial Black" pitchFamily="34" charset="0"/>
              </a:rPr>
              <a:t>BIAŁORUŚ - KRAJ</a:t>
            </a:r>
          </a:p>
          <a:p>
            <a:r>
              <a:rPr lang="pl-PL" sz="4400" i="1" dirty="0" smtClean="0">
                <a:solidFill>
                  <a:schemeClr val="bg1"/>
                </a:solidFill>
                <a:latin typeface="Arial Black" pitchFamily="34" charset="0"/>
              </a:rPr>
              <a:t>BAGIEN I ŁĄK</a:t>
            </a:r>
          </a:p>
          <a:p>
            <a:r>
              <a:rPr lang="ru-RU" sz="4400" i="1" dirty="0" smtClean="0">
                <a:solidFill>
                  <a:schemeClr val="bg1"/>
                </a:solidFill>
                <a:latin typeface="Arial Black" pitchFamily="34" charset="0"/>
              </a:rPr>
              <a:t>Беларусь Краіна </a:t>
            </a:r>
            <a:endParaRPr lang="pl-PL" sz="4400" i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ru-RU" sz="4400" i="1" dirty="0" smtClean="0">
                <a:solidFill>
                  <a:schemeClr val="bg1"/>
                </a:solidFill>
                <a:latin typeface="Arial Black" pitchFamily="34" charset="0"/>
              </a:rPr>
              <a:t>балоты і лугі</a:t>
            </a:r>
            <a:endParaRPr lang="pl-PL" sz="4400" i="1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Białoruskie Hity by Siwy. 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50004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Prawym dopływem Dniepru jest </a:t>
            </a:r>
            <a:r>
              <a:rPr lang="pl-PL" dirty="0" smtClean="0">
                <a:solidFill>
                  <a:srgbClr val="0070C0"/>
                </a:solidFill>
              </a:rPr>
              <a:t>Berezyna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4" name="Symbol zastępczy zawartości 3" descr="http://upload.wikimedia.org/wikipedia/commons/3/39/Beresina_river_of_Belarus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0" y="5715016"/>
            <a:ext cx="88534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dirty="0" smtClean="0"/>
              <a:t>Prawym dopływem Dniepru jest </a:t>
            </a:r>
            <a:r>
              <a:rPr lang="pl-PL" sz="4000" dirty="0" smtClean="0">
                <a:solidFill>
                  <a:srgbClr val="0070C0"/>
                </a:solidFill>
              </a:rPr>
              <a:t>Berezyna</a:t>
            </a:r>
            <a:endParaRPr lang="pl-PL" sz="4000" dirty="0"/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Największym jeziorem  na Białorusi jest </a:t>
            </a:r>
            <a:r>
              <a:rPr lang="pl-PL" dirty="0" err="1" smtClean="0">
                <a:solidFill>
                  <a:srgbClr val="0070C0"/>
                </a:solidFill>
              </a:rPr>
              <a:t>jeź</a:t>
            </a:r>
            <a:r>
              <a:rPr lang="pl-PL" dirty="0" smtClean="0">
                <a:solidFill>
                  <a:srgbClr val="0070C0"/>
                </a:solidFill>
              </a:rPr>
              <a:t>. Narocz </a:t>
            </a:r>
            <a:r>
              <a:rPr lang="pl-PL" dirty="0" smtClean="0"/>
              <a:t>o pow. 79,6 km </a:t>
            </a:r>
            <a:r>
              <a:rPr lang="pl-PL" dirty="0" err="1" smtClean="0"/>
              <a:t>kw</a:t>
            </a:r>
            <a:endParaRPr lang="pl-PL" dirty="0"/>
          </a:p>
        </p:txBody>
      </p:sp>
      <p:pic>
        <p:nvPicPr>
          <p:cNvPr id="4" name="Symbol zastępczy zawartości 3" descr="http://upload.wikimedia.org/wikipedia/commons/2/2c/Nara%C4%8D_-_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42844" y="642918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Największym jeziorem  na Białorusi jest jez. Narocz o pow. 79,6 km 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Większość jezior Białorusi położona jest                                    w północno –wschodniej części kraju </a:t>
            </a:r>
            <a:endParaRPr lang="pl-PL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1" name="Symbol zastępczy zawartości 10" descr="http://upload.wikimedia.org/wikipedia/commons/thumb/f/f5/Relief_Map_of_Belarus.png/238px-Relief_Map_of_Belarus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214422"/>
            <a:ext cx="5659868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Najgłębszym jeziorem Białorusi jest        </a:t>
            </a:r>
            <a:r>
              <a:rPr lang="pl-PL" dirty="0" err="1" smtClean="0">
                <a:solidFill>
                  <a:srgbClr val="0070C0"/>
                </a:solidFill>
              </a:rPr>
              <a:t>jeź</a:t>
            </a:r>
            <a:r>
              <a:rPr lang="pl-PL" dirty="0" smtClean="0">
                <a:solidFill>
                  <a:srgbClr val="0070C0"/>
                </a:solidFill>
              </a:rPr>
              <a:t> Długie </a:t>
            </a:r>
            <a:r>
              <a:rPr lang="pl-PL" dirty="0" smtClean="0"/>
              <a:t>-53,6 m</a:t>
            </a:r>
            <a:endParaRPr lang="pl-PL" dirty="0"/>
          </a:p>
        </p:txBody>
      </p:sp>
      <p:pic>
        <p:nvPicPr>
          <p:cNvPr id="4" name="Symbol zastępczy zawartości 3" descr="http://bi.gazeta.pl/im/8/2953/z2953108Q,Jezioro-Czarne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85720" y="142852"/>
            <a:ext cx="857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chemeClr val="bg1"/>
                </a:solidFill>
              </a:rPr>
              <a:t>Najgłębszym jeziorem Białorusi jest </a:t>
            </a:r>
            <a:r>
              <a:rPr lang="pl-PL" sz="2800" dirty="0" err="1" smtClean="0">
                <a:solidFill>
                  <a:schemeClr val="bg1"/>
                </a:solidFill>
              </a:rPr>
              <a:t>jeź</a:t>
            </a:r>
            <a:r>
              <a:rPr lang="pl-PL" sz="2800" dirty="0" smtClean="0">
                <a:solidFill>
                  <a:schemeClr val="bg1"/>
                </a:solidFill>
              </a:rPr>
              <a:t> Długie -53,6 m</a:t>
            </a:r>
            <a:endParaRPr lang="pl-PL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/>
              <a:t>Białoruś uzyskała niepodległość  -odłączyła się od ZSRR                         </a:t>
            </a:r>
            <a:r>
              <a:rPr lang="pl-PL" sz="2800" dirty="0" smtClean="0">
                <a:solidFill>
                  <a:srgbClr val="FF0000"/>
                </a:solidFill>
              </a:rPr>
              <a:t>25.VII 1991 roku</a:t>
            </a:r>
            <a:r>
              <a:rPr lang="pl-PL" sz="2800" dirty="0" smtClean="0"/>
              <a:t> </a:t>
            </a:r>
            <a:endParaRPr lang="pl-PL" sz="2800" dirty="0"/>
          </a:p>
        </p:txBody>
      </p:sp>
      <p:pic>
        <p:nvPicPr>
          <p:cNvPr id="4" name="Symbol zastępczy zawartości 3" descr="http://img.interia.pl/encyklopedia/nimg/Bialorus_map.gif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2908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285720" y="6000768"/>
            <a:ext cx="8715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dirty="0" smtClean="0"/>
              <a:t>Białoruś uzyskała niepodległość  -odłączyła się od ZSRR </a:t>
            </a:r>
            <a:r>
              <a:rPr lang="pl-PL" sz="2000" dirty="0" smtClean="0">
                <a:solidFill>
                  <a:srgbClr val="FF0000"/>
                </a:solidFill>
              </a:rPr>
              <a:t>25.VII 1991 roku</a:t>
            </a:r>
            <a:r>
              <a:rPr lang="pl-PL" sz="2000" dirty="0" smtClean="0"/>
              <a:t> </a:t>
            </a:r>
            <a:endParaRPr lang="pl-PL" sz="2000" dirty="0"/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</a:t>
            </a:r>
            <a:r>
              <a:rPr lang="pl-PL" dirty="0" smtClean="0">
                <a:solidFill>
                  <a:schemeClr val="accent4">
                    <a:lumMod val="75000"/>
                  </a:schemeClr>
                </a:solidFill>
              </a:rPr>
              <a:t>49 %</a:t>
            </a:r>
            <a:r>
              <a:rPr lang="pl-PL" dirty="0" smtClean="0"/>
              <a:t> Białorusinów należy do </a:t>
            </a:r>
            <a:r>
              <a:rPr lang="pl-PL" dirty="0" smtClean="0">
                <a:solidFill>
                  <a:schemeClr val="accent4">
                    <a:lumMod val="75000"/>
                  </a:schemeClr>
                </a:solidFill>
              </a:rPr>
              <a:t>Białoruskiego Kościoła Prawosław</a:t>
            </a:r>
            <a:r>
              <a:rPr lang="pl-PL" dirty="0" smtClean="0"/>
              <a:t>nego </a:t>
            </a:r>
            <a:endParaRPr lang="pl-PL" dirty="0"/>
          </a:p>
        </p:txBody>
      </p:sp>
      <p:pic>
        <p:nvPicPr>
          <p:cNvPr id="4" name="Symbol zastępczy zawartości 3" descr="http://upload.wikimedia.org/wikipedia/commons/5/59/Belarus-Minsk-Cathedral_of_Holy_Spirit-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0" y="28572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chemeClr val="accent4">
                    <a:lumMod val="75000"/>
                  </a:schemeClr>
                </a:solidFill>
              </a:rPr>
              <a:t>49 %</a:t>
            </a:r>
            <a:r>
              <a:rPr lang="pl-PL" sz="2400" dirty="0" smtClean="0"/>
              <a:t> Białorusinów należy do </a:t>
            </a:r>
            <a:r>
              <a:rPr lang="pl-PL" sz="2400" dirty="0" smtClean="0">
                <a:solidFill>
                  <a:schemeClr val="accent4">
                    <a:lumMod val="75000"/>
                  </a:schemeClr>
                </a:solidFill>
              </a:rPr>
              <a:t>Białoruskiego Kościoła Prawosław</a:t>
            </a:r>
            <a:r>
              <a:rPr lang="pl-PL" sz="2400" dirty="0" smtClean="0"/>
              <a:t>nego </a:t>
            </a:r>
            <a:endParaRPr lang="pl-PL" sz="2400" dirty="0"/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 Białorusi mieszka </a:t>
            </a:r>
            <a:r>
              <a:rPr lang="pl-PL" dirty="0" smtClean="0">
                <a:solidFill>
                  <a:srgbClr val="FF0000"/>
                </a:solidFill>
              </a:rPr>
              <a:t>700 000 Polaków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4" name="Symbol zastępczy zawartości 3" descr="http://upload.wikimedia.org/wikipedia/commons/b/bd/Poles_in_Belarus_share_2009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75819" y="1600200"/>
            <a:ext cx="51923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6">
                    <a:lumMod val="50000"/>
                  </a:schemeClr>
                </a:solidFill>
              </a:rPr>
              <a:t>Ziemniak</a:t>
            </a:r>
            <a:r>
              <a:rPr lang="pl-PL" dirty="0" smtClean="0"/>
              <a:t> to najpopularniejsze warzywo na białoruskim stole</a:t>
            </a:r>
            <a:endParaRPr lang="pl-PL" dirty="0"/>
          </a:p>
        </p:txBody>
      </p:sp>
      <p:pic>
        <p:nvPicPr>
          <p:cNvPr id="4" name="Symbol zastępczy zawartości 3" descr="http://www.fresh-market.pl/files/11111/a_ziem_cc01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428596" y="428604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Ziemniak to najpopularniejsze warzywo na białoruskim stole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http://www.i-adme.com/pl/wp-content/uploads/sites/2/2015/01/Puszcza-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40 % Białorusi zajmują lasy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http://bi.gazeta.pl/im/87/8b/e3/z14912391Q,Bialoruscy-uczniowie-swietuja-rocznice-rewolucji-k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 szkole obowiązuje 10-stopniowa skala ocen</a:t>
            </a:r>
            <a:endParaRPr lang="pl-PL" dirty="0"/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endParaRPr lang="pl-PL" dirty="0"/>
          </a:p>
        </p:txBody>
      </p:sp>
      <p:pic>
        <p:nvPicPr>
          <p:cNvPr id="4" name="Obraz 3" descr="namap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571472" y="785794"/>
            <a:ext cx="70723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Białoruś na mapie Europy</a:t>
            </a:r>
            <a:endParaRPr lang="pl-PL" sz="3200" dirty="0"/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Walutą Białorusi jest białoruski rubel</a:t>
            </a:r>
            <a:endParaRPr lang="pl-PL" dirty="0"/>
          </a:p>
        </p:txBody>
      </p:sp>
      <p:pic>
        <p:nvPicPr>
          <p:cNvPr id="4" name="Symbol zastępczy zawartości 3" descr="http://www.kursrubla.pl/images/rubel_bialoruski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428880" y="143103"/>
            <a:ext cx="5143635" cy="714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01-Nowogrodek-zamek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84fafb654b822372fe88cf8fd47516b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Obszary bagienne na Białorusi</a:t>
            </a:r>
            <a:endParaRPr lang="pl-PL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bialorus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Obszar bagienny na Białorusi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cb62c44d1466d2040b1f792ef1535d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Jezioro Świteź</a:t>
            </a:r>
            <a:endParaRPr lang="pl-PL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narocz-vilija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SP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thumbnai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42910" y="0"/>
            <a:ext cx="7772400" cy="1470025"/>
          </a:xfrm>
        </p:spPr>
        <p:txBody>
          <a:bodyPr>
            <a:normAutofit/>
          </a:bodyPr>
          <a:lstStyle/>
          <a:p>
            <a:r>
              <a:rPr lang="pl-PL" sz="5400" dirty="0" smtClean="0"/>
              <a:t>Architektura Białorusi</a:t>
            </a:r>
            <a:endParaRPr lang="pl-PL" sz="5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1428736"/>
            <a:ext cx="8858280" cy="5143536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Tworzony przez wieki całokształt białoruskiej architektury stanowi materialne bogactwo narodu. Wiele zabytków zajmuje </a:t>
            </a:r>
            <a:r>
              <a:rPr lang="pl-PL" sz="2800" dirty="0">
                <a:solidFill>
                  <a:schemeClr val="accent6">
                    <a:lumMod val="75000"/>
                  </a:schemeClr>
                </a:solidFill>
              </a:rPr>
              <a:t>godne miejsca w skarbcu światowej architektury.</a:t>
            </a:r>
            <a:r>
              <a:rPr lang="pl-PL" sz="28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Białorusi można zobaczyć </a:t>
            </a:r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stare zamki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otoczone parkami, </a:t>
            </a:r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pałace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w których odbywały się wytworne bale, </a:t>
            </a:r>
            <a:r>
              <a:rPr lang="pl-PL" sz="2800" dirty="0">
                <a:solidFill>
                  <a:schemeClr val="accent6">
                    <a:lumMod val="50000"/>
                  </a:schemeClr>
                </a:solidFill>
              </a:rPr>
              <a:t>cerkwie-twierdze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w murach, których szukano schronienia przed </a:t>
            </a: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wrogiem i kościoły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Piękno i doskonały styl budynków idealnie harmonizują z krajobrazem Białorusi. Od początku białoruscy budowniczowie wzorowali się na klasycznych europejskich stylach, jednak umiejętnie łączyli te wzorce </a:t>
            </a: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z </a:t>
            </a:r>
            <a:r>
              <a:rPr lang="pl-PL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miejscowymi, narodowymi </a:t>
            </a:r>
            <a:r>
              <a:rPr lang="pl-PL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tradycjami.</a:t>
            </a:r>
            <a:endParaRPr lang="pl-PL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>
            <a:noAutofit/>
          </a:bodyPr>
          <a:lstStyle/>
          <a:p>
            <a:r>
              <a:rPr lang="pl-PL" dirty="0"/>
              <a:t>Architektura Białorusi obfituje w wysokie style – 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gotyk, renesans, barok i klasycyzm</a:t>
            </a:r>
            <a:r>
              <a:rPr lang="pl-PL" dirty="0"/>
              <a:t>. Różnorodność i wspaniałość zabytków wiąże się z 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rozmaitością religijną i kulturowa </a:t>
            </a:r>
            <a:r>
              <a:rPr lang="pl-PL" dirty="0"/>
              <a:t>tego kraju. Prawosławni i katolicy, </a:t>
            </a:r>
            <a:r>
              <a:rPr lang="pl-PL" dirty="0" err="1"/>
              <a:t>żydzi</a:t>
            </a:r>
            <a:r>
              <a:rPr lang="pl-PL" dirty="0"/>
              <a:t> </a:t>
            </a:r>
            <a:r>
              <a:rPr lang="pl-PL" dirty="0" smtClean="0"/>
              <a:t>                                i </a:t>
            </a:r>
            <a:r>
              <a:rPr lang="pl-PL" dirty="0"/>
              <a:t>protestanci rywalizowali między sobą o to, aby ich świątynie reprezentowały bogactwo </a:t>
            </a:r>
            <a:r>
              <a:rPr lang="pl-PL" dirty="0" smtClean="0"/>
              <a:t>              i </a:t>
            </a:r>
            <a:r>
              <a:rPr lang="pl-PL" dirty="0"/>
              <a:t>dostatek. </a:t>
            </a:r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Rozpowszechnionym zjawiskiem jest to, że w centrum miasta lub wsi znajdują się zarówno kościół, jak i cerkiew, niekiedy również synagoga, meczet lub kircha</a:t>
            </a:r>
            <a:r>
              <a:rPr lang="pl-PL" dirty="0"/>
              <a:t>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7224" y="2928934"/>
            <a:ext cx="7772400" cy="147002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 descr="rzeki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204787"/>
            <a:ext cx="7667625" cy="644842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http://kresy24.pl/wp-content/themes/_advanced-newspaper/timthumb.php?src=http://kresy24.pl/wp-content/uploads/2012/09/Streszyn.jpg&amp;q=90&amp;w=479&amp;zc=1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8967769" cy="659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http://kresy24.pl/wp-content/themes/_advanced-newspaper/timthumb.php?src=http://kresy24.pl/wp-content/uploads/2012/09/Mohylew-3.jpg&amp;q=90&amp;w=479&amp;zc=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929718" cy="664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bialorus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bilde (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bild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lil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r,id,d141NDA7dV5odHRwOi8vaS53cC5wbC9hL2YvanBlZy8yODcwMC9iaWFsby5qcGVnO2NedHJ1ZTt0XmpwZztzXmdhZHpldHl0dXJ5c3R5Y3puZTtmdF4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th0_10338_minsk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timthum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bilde (2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5720" y="142852"/>
            <a:ext cx="8501122" cy="6500858"/>
          </a:xfrm>
        </p:spPr>
        <p:txBody>
          <a:bodyPr/>
          <a:lstStyle/>
          <a:p>
            <a:endParaRPr lang="pl-PL" b="1" dirty="0" smtClean="0">
              <a:solidFill>
                <a:schemeClr val="tx1"/>
              </a:solidFill>
            </a:endParaRPr>
          </a:p>
          <a:p>
            <a:r>
              <a:rPr lang="pl-PL" b="1" dirty="0" smtClean="0">
                <a:solidFill>
                  <a:schemeClr val="tx1"/>
                </a:solidFill>
              </a:rPr>
              <a:t>Powierzchnia: </a:t>
            </a:r>
            <a:r>
              <a:rPr lang="pl-PL" dirty="0" smtClean="0">
                <a:solidFill>
                  <a:srgbClr val="FF0000"/>
                </a:solidFill>
              </a:rPr>
              <a:t>207,6 tys. </a:t>
            </a:r>
            <a:r>
              <a:rPr lang="pl-PL" dirty="0" err="1" smtClean="0">
                <a:solidFill>
                  <a:srgbClr val="FF0000"/>
                </a:solidFill>
              </a:rPr>
              <a:t>km²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b="1" dirty="0" smtClean="0">
                <a:solidFill>
                  <a:schemeClr val="tx1"/>
                </a:solidFill>
              </a:rPr>
              <a:t>Liczba ludności: </a:t>
            </a:r>
            <a:r>
              <a:rPr lang="pl-PL" dirty="0" smtClean="0">
                <a:solidFill>
                  <a:srgbClr val="FF0000"/>
                </a:solidFill>
              </a:rPr>
              <a:t>9,6 mln </a:t>
            </a:r>
          </a:p>
          <a:p>
            <a:r>
              <a:rPr lang="pl-PL" b="1" dirty="0" smtClean="0">
                <a:solidFill>
                  <a:schemeClr val="tx1"/>
                </a:solidFill>
              </a:rPr>
              <a:t>Stolica: </a:t>
            </a:r>
            <a:r>
              <a:rPr lang="pl-PL" dirty="0" smtClean="0">
                <a:solidFill>
                  <a:srgbClr val="FF0000"/>
                </a:solidFill>
              </a:rPr>
              <a:t>Mińsk</a:t>
            </a:r>
          </a:p>
          <a:p>
            <a:r>
              <a:rPr lang="pl-PL" b="1" dirty="0" smtClean="0">
                <a:solidFill>
                  <a:schemeClr val="tx1"/>
                </a:solidFill>
              </a:rPr>
              <a:t>Języki urzędowe: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białoruski, rosyjski</a:t>
            </a:r>
          </a:p>
          <a:p>
            <a:r>
              <a:rPr lang="pl-PL" b="1" dirty="0" smtClean="0">
                <a:solidFill>
                  <a:schemeClr val="tx1"/>
                </a:solidFill>
              </a:rPr>
              <a:t>Waluta: </a:t>
            </a:r>
            <a:r>
              <a:rPr lang="pl-PL" dirty="0" smtClean="0">
                <a:solidFill>
                  <a:srgbClr val="FF0000"/>
                </a:solidFill>
              </a:rPr>
              <a:t>rubel białoruski </a:t>
            </a:r>
          </a:p>
          <a:p>
            <a:r>
              <a:rPr lang="pl-PL" b="1" dirty="0" smtClean="0">
                <a:solidFill>
                  <a:schemeClr val="tx1"/>
                </a:solidFill>
              </a:rPr>
              <a:t>Prezydent: </a:t>
            </a:r>
            <a:r>
              <a:rPr lang="pl-PL" dirty="0" err="1">
                <a:solidFill>
                  <a:srgbClr val="FF0000"/>
                </a:solidFill>
              </a:rPr>
              <a:t>Alaksandr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Łukaszenka</a:t>
            </a:r>
          </a:p>
          <a:p>
            <a:r>
              <a:rPr lang="pl-PL" b="1" dirty="0" smtClean="0">
                <a:solidFill>
                  <a:schemeClr val="tx1"/>
                </a:solidFill>
              </a:rPr>
              <a:t>Ustrój polityczny: </a:t>
            </a:r>
            <a:r>
              <a:rPr lang="pl-PL" dirty="0" err="1" smtClean="0">
                <a:solidFill>
                  <a:srgbClr val="FF0000"/>
                </a:solidFill>
              </a:rPr>
              <a:t>semiprezydencki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b="1" dirty="0" smtClean="0">
                <a:solidFill>
                  <a:schemeClr val="tx1"/>
                </a:solidFill>
              </a:rPr>
              <a:t>Długość granicy Białorusi z Polską: </a:t>
            </a:r>
            <a:r>
              <a:rPr lang="pl-PL" dirty="0" smtClean="0">
                <a:solidFill>
                  <a:srgbClr val="FF0000"/>
                </a:solidFill>
              </a:rPr>
              <a:t>418km</a:t>
            </a:r>
            <a:endParaRPr lang="pl-PL" baseline="30000" dirty="0" smtClean="0">
              <a:solidFill>
                <a:schemeClr val="tx1"/>
              </a:solidFill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skb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57224" y="285728"/>
            <a:ext cx="7772400" cy="1470025"/>
          </a:xfrm>
        </p:spPr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Atrakcje turystyczne na Białorusi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7158" y="1785926"/>
            <a:ext cx="8429684" cy="4786346"/>
          </a:xfrm>
        </p:spPr>
        <p:txBody>
          <a:bodyPr>
            <a:normAutofit/>
          </a:bodyPr>
          <a:lstStyle/>
          <a:p>
            <a:r>
              <a:rPr lang="pl-PL" sz="3600" b="1" dirty="0">
                <a:solidFill>
                  <a:srgbClr val="FF0000"/>
                </a:solidFill>
              </a:rPr>
              <a:t>Puszcza Białowieska</a:t>
            </a:r>
            <a:r>
              <a:rPr lang="pl-P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– kompleks leśny położony na terenie Polski i Białorusi, odznaczający się dużymi walorami przyrodniczymi i historycznymi</a:t>
            </a:r>
            <a:r>
              <a:rPr lang="pl-PL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</a:t>
            </a:r>
            <a:r>
              <a:rPr lang="pl-PL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 Puszczy Białowieskiej zachowały się ostatnie fragmenty lasu o charakterze pierwotnym. Tutaj mieszka największa populacja wolnego żubra na świecie.</a:t>
            </a: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4800" b="1" dirty="0" smtClean="0"/>
              <a:t>   </a:t>
            </a:r>
            <a:r>
              <a:rPr lang="pl-PL" sz="4800" b="1" dirty="0" smtClean="0">
                <a:solidFill>
                  <a:srgbClr val="FF0000"/>
                </a:solidFill>
              </a:rPr>
              <a:t>Twierdza </a:t>
            </a:r>
            <a:r>
              <a:rPr lang="pl-PL" sz="4800" b="1" dirty="0">
                <a:solidFill>
                  <a:srgbClr val="FF0000"/>
                </a:solidFill>
              </a:rPr>
              <a:t>brzeska</a:t>
            </a:r>
            <a:r>
              <a:rPr lang="pl-PL" sz="4800" b="1" dirty="0"/>
              <a:t>, </a:t>
            </a:r>
            <a:r>
              <a:rPr lang="pl-PL" sz="4800" b="1" dirty="0">
                <a:solidFill>
                  <a:srgbClr val="FF0000"/>
                </a:solidFill>
              </a:rPr>
              <a:t>Twierdza Brześć</a:t>
            </a:r>
            <a:r>
              <a:rPr lang="pl-PL" sz="4800" dirty="0"/>
              <a:t> </a:t>
            </a:r>
            <a:r>
              <a:rPr lang="pl-PL" sz="4800" dirty="0" smtClean="0"/>
              <a:t>zespół</a:t>
            </a:r>
            <a:r>
              <a:rPr lang="pl-PL" sz="4800" dirty="0"/>
              <a:t> fortyfikacji </a:t>
            </a:r>
            <a:r>
              <a:rPr lang="pl-PL" sz="4800" dirty="0" smtClean="0"/>
              <a:t>            wzniesionych </a:t>
            </a:r>
            <a:r>
              <a:rPr lang="pl-PL" sz="4800" dirty="0"/>
              <a:t>przez Imperium Rosyjskie w </a:t>
            </a:r>
            <a:r>
              <a:rPr lang="pl-PL" sz="4800" dirty="0" smtClean="0"/>
              <a:t>I  </a:t>
            </a:r>
            <a:r>
              <a:rPr lang="pl-PL" sz="4800" dirty="0"/>
              <a:t>połowie XIX wieku przy ujściu rzeki Muchawiec do Bugu, </a:t>
            </a:r>
            <a:r>
              <a:rPr lang="pl-PL" sz="4800" dirty="0" smtClean="0"/>
              <a:t>          w </a:t>
            </a:r>
            <a:r>
              <a:rPr lang="pl-PL" sz="4800" dirty="0"/>
              <a:t>pobliżu Brześcia.</a:t>
            </a: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Twierdza Brzeska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Cerkiew św. </a:t>
            </a:r>
            <a:r>
              <a:rPr lang="pl-PL" dirty="0" err="1" smtClean="0"/>
              <a:t>App</a:t>
            </a:r>
            <a:r>
              <a:rPr lang="pl-PL" dirty="0" smtClean="0"/>
              <a:t>. Pawła i Piotra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Zamek w Mirze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Aleja Niepodległości  w MIŃSKU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Zespół Cerkiewny w Mińsku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Socrealistyczny pomnik -Mińsk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Nowoczesna architektura na Białorusi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0"/>
            <a:ext cx="7772400" cy="1470025"/>
          </a:xfrm>
        </p:spPr>
        <p:txBody>
          <a:bodyPr>
            <a:normAutofit/>
          </a:bodyPr>
          <a:lstStyle/>
          <a:p>
            <a:r>
              <a:rPr lang="pl-PL" sz="5400" dirty="0" smtClean="0"/>
              <a:t>Krajobraz Białorusi </a:t>
            </a:r>
            <a:endParaRPr lang="pl-PL" sz="5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85786" y="1428736"/>
            <a:ext cx="7643866" cy="5072074"/>
          </a:xfrm>
        </p:spPr>
        <p:txBody>
          <a:bodyPr>
            <a:normAutofit fontScale="77500" lnSpcReduction="20000"/>
          </a:bodyPr>
          <a:lstStyle/>
          <a:p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Białoruś położona jest na granicy– </a:t>
            </a:r>
            <a:r>
              <a:rPr lang="pl-PL" dirty="0">
                <a:solidFill>
                  <a:srgbClr val="00B050"/>
                </a:solidFill>
              </a:rPr>
              <a:t>lasów </a:t>
            </a:r>
            <a:r>
              <a:rPr lang="pl-PL" dirty="0" smtClean="0">
                <a:solidFill>
                  <a:srgbClr val="00B050"/>
                </a:solidFill>
              </a:rPr>
              <a:t>mieszanych                 </a:t>
            </a:r>
            <a:r>
              <a:rPr lang="pl-PL" dirty="0">
                <a:solidFill>
                  <a:srgbClr val="00B050"/>
                </a:solidFill>
              </a:rPr>
              <a:t>i liściastych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Naturalną roślinnością Białorusi są lasy, które jeszcze dziś zajmują </a:t>
            </a:r>
            <a:r>
              <a:rPr lang="pl-PL" dirty="0">
                <a:solidFill>
                  <a:srgbClr val="00B050"/>
                </a:solidFill>
              </a:rPr>
              <a:t>33% powierzchni kraju. 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Są to głównie lasy iglaste (68% powierzchni lasów) i mieszane. Najpowszechniejszym gatunkiem jest sosna, oprócz niej </a:t>
            </a: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w 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całym kraju występują olsze i brzozy. </a:t>
            </a: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W lasach Białorusi żyją </a:t>
            </a:r>
            <a:r>
              <a:rPr lang="pl-PL" dirty="0">
                <a:solidFill>
                  <a:srgbClr val="00B050"/>
                </a:solidFill>
              </a:rPr>
              <a:t>dziki, sarny, łosie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oraz </a:t>
            </a:r>
            <a:r>
              <a:rPr lang="pl-PL" dirty="0">
                <a:solidFill>
                  <a:srgbClr val="00B050"/>
                </a:solidFill>
              </a:rPr>
              <a:t>lisy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 na Polesiu występują </a:t>
            </a:r>
            <a:r>
              <a:rPr lang="pl-PL" dirty="0">
                <a:solidFill>
                  <a:srgbClr val="00B050"/>
                </a:solidFill>
              </a:rPr>
              <a:t>wilki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Na terenach podmokłych żyją </a:t>
            </a:r>
            <a:r>
              <a:rPr lang="pl-PL" dirty="0">
                <a:solidFill>
                  <a:srgbClr val="00B050"/>
                </a:solidFill>
              </a:rPr>
              <a:t>bobry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W lasach żyje wiele ptaków , w tym </a:t>
            </a:r>
            <a:r>
              <a:rPr lang="pl-PL" dirty="0">
                <a:solidFill>
                  <a:srgbClr val="00B050"/>
                </a:solidFill>
              </a:rPr>
              <a:t>dzięcioły, sowy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Licznie występuje tam ptactwo wodne, charakterystyczne dla terenów podmokłych. Do Białorusi na okres wiosny-lata przylatują </a:t>
            </a:r>
            <a:r>
              <a:rPr lang="pl-PL" dirty="0">
                <a:solidFill>
                  <a:srgbClr val="00B050"/>
                </a:solidFill>
              </a:rPr>
              <a:t>bociany i żurawie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Ciekawe miejsca:  Puszcza Białowieska, Brasławska grupa jezior,Park Gorkiego w Mińsku.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Cerkiew św. Aleksandra                                   w Baranowiczach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http://m.ocdn.eu/_m/c01fd7eb1c7bc10776a796209bf723f4,37,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Typowe produkty spożywcze                  z Białorusi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Polędwica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Kwas chlebowy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Blińczyki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Babka ziemniaczana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bg1"/>
                </a:solidFill>
              </a:rPr>
              <a:t>Draniki</a:t>
            </a:r>
            <a:r>
              <a:rPr lang="pl-PL" dirty="0" smtClean="0">
                <a:solidFill>
                  <a:schemeClr val="bg1"/>
                </a:solidFill>
              </a:rPr>
              <a:t>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Twarogowe serki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Syrniki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Żur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85720" y="142852"/>
            <a:ext cx="8572560" cy="6572296"/>
          </a:xfr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Białoruś to kraj  </a:t>
            </a:r>
            <a:r>
              <a:rPr lang="pl-PL" dirty="0" smtClean="0">
                <a:solidFill>
                  <a:srgbClr val="92D050"/>
                </a:solidFill>
              </a:rPr>
              <a:t>typowo nizinnym</a:t>
            </a:r>
            <a:r>
              <a:rPr lang="pl-PL" dirty="0" smtClean="0">
                <a:solidFill>
                  <a:schemeClr val="tx1"/>
                </a:solidFill>
              </a:rPr>
              <a:t>. Około 60% jej terytorium leży na wysokości od 100-200m n.p.m. Znaczną część kraju zajmują </a:t>
            </a:r>
            <a:r>
              <a:rPr lang="pl-PL" dirty="0" smtClean="0">
                <a:solidFill>
                  <a:srgbClr val="92D050"/>
                </a:solidFill>
              </a:rPr>
              <a:t>tereny bagienne </a:t>
            </a:r>
            <a:r>
              <a:rPr lang="pl-PL" dirty="0" smtClean="0">
                <a:solidFill>
                  <a:schemeClr val="tx1"/>
                </a:solidFill>
              </a:rPr>
              <a:t>oraz </a:t>
            </a:r>
            <a:r>
              <a:rPr lang="pl-PL" dirty="0" smtClean="0">
                <a:solidFill>
                  <a:srgbClr val="92D050"/>
                </a:solidFill>
              </a:rPr>
              <a:t>torfowiska</a:t>
            </a:r>
            <a:r>
              <a:rPr lang="pl-PL" dirty="0" smtClean="0">
                <a:solidFill>
                  <a:schemeClr val="tx1"/>
                </a:solidFill>
              </a:rPr>
              <a:t>. Krajobraz urozmaicają </a:t>
            </a:r>
            <a:r>
              <a:rPr lang="pl-PL" dirty="0" smtClean="0">
                <a:solidFill>
                  <a:srgbClr val="92D050"/>
                </a:solidFill>
              </a:rPr>
              <a:t>liczne jeziora polodowcowe</a:t>
            </a:r>
            <a:r>
              <a:rPr lang="pl-PL" dirty="0" smtClean="0">
                <a:solidFill>
                  <a:schemeClr val="tx1"/>
                </a:solidFill>
              </a:rPr>
              <a:t>. Cechą charakterystyczną położenia jest </a:t>
            </a:r>
            <a:r>
              <a:rPr lang="pl-PL" dirty="0" smtClean="0">
                <a:solidFill>
                  <a:srgbClr val="92D050"/>
                </a:solidFill>
              </a:rPr>
              <a:t>brak dostępu do morza</a:t>
            </a:r>
            <a:r>
              <a:rPr lang="pl-PL" dirty="0" smtClean="0">
                <a:solidFill>
                  <a:schemeClr val="tx1"/>
                </a:solidFill>
              </a:rPr>
              <a:t>. Charakterystyczny dla </a:t>
            </a:r>
            <a:r>
              <a:rPr lang="pl-PL" dirty="0">
                <a:solidFill>
                  <a:schemeClr val="tx1"/>
                </a:solidFill>
              </a:rPr>
              <a:t>b</a:t>
            </a:r>
            <a:r>
              <a:rPr lang="pl-PL" dirty="0" smtClean="0">
                <a:solidFill>
                  <a:schemeClr val="tx1"/>
                </a:solidFill>
              </a:rPr>
              <a:t>iałoruskiego społeczeństwa jest utrzymujący się od kilku lat </a:t>
            </a:r>
            <a:r>
              <a:rPr lang="pl-PL" dirty="0" smtClean="0">
                <a:solidFill>
                  <a:srgbClr val="92D050"/>
                </a:solidFill>
              </a:rPr>
              <a:t>ujemny przyrost naturalny</a:t>
            </a:r>
            <a:r>
              <a:rPr lang="pl-PL" dirty="0" smtClean="0">
                <a:solidFill>
                  <a:schemeClr val="tx1"/>
                </a:solidFill>
              </a:rPr>
              <a:t>. Białoruś należy do </a:t>
            </a:r>
            <a:r>
              <a:rPr lang="pl-PL" dirty="0" smtClean="0">
                <a:solidFill>
                  <a:srgbClr val="92D050"/>
                </a:solidFill>
              </a:rPr>
              <a:t>najsłabiej rozwiniętych gospodarczo państw Europy</a:t>
            </a:r>
            <a:r>
              <a:rPr lang="pl-PL" dirty="0" smtClean="0">
                <a:solidFill>
                  <a:schemeClr val="tx1"/>
                </a:solidFill>
              </a:rPr>
              <a:t>. Decyduje o tym między innymi zbyt wolne tempo wprowadzania reform rynkowych.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8596" y="357166"/>
            <a:ext cx="8286808" cy="6143668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Najwyższym szczytem </a:t>
            </a:r>
            <a:r>
              <a:rPr lang="pl-PL" dirty="0" smtClean="0">
                <a:solidFill>
                  <a:schemeClr val="tx1"/>
                </a:solidFill>
              </a:rPr>
              <a:t>Białorusi jest  </a:t>
            </a:r>
            <a:r>
              <a:rPr lang="pl-PL" dirty="0">
                <a:solidFill>
                  <a:schemeClr val="tx1"/>
                </a:solidFill>
              </a:rPr>
              <a:t> 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smtClean="0">
                <a:solidFill>
                  <a:srgbClr val="FF0000"/>
                </a:solidFill>
              </a:rPr>
              <a:t>Dzierżyńska</a:t>
            </a:r>
            <a:r>
              <a:rPr lang="pl-PL" dirty="0" smtClean="0">
                <a:solidFill>
                  <a:srgbClr val="FF0000"/>
                </a:solidFill>
                <a:hlinkClick r:id="rId2" tooltip="Dzierżyńska Góra"/>
              </a:rPr>
              <a:t> </a:t>
            </a:r>
            <a:r>
              <a:rPr lang="pl-PL" dirty="0">
                <a:solidFill>
                  <a:srgbClr val="FF0000"/>
                </a:solidFill>
              </a:rPr>
              <a:t>Góra – 345 m n.p.m.</a:t>
            </a:r>
          </a:p>
          <a:p>
            <a:r>
              <a:rPr lang="pl-PL" dirty="0">
                <a:solidFill>
                  <a:schemeClr val="tx1"/>
                </a:solidFill>
              </a:rPr>
              <a:t>Pierwsza książka w języku białoruskim ukazała się w Pradze w 1517 roku i wydana została przez Franciszka </a:t>
            </a:r>
            <a:r>
              <a:rPr lang="pl-PL" dirty="0" err="1" smtClean="0">
                <a:solidFill>
                  <a:schemeClr val="tx1"/>
                </a:solidFill>
              </a:rPr>
              <a:t>Skarynę</a:t>
            </a:r>
            <a:r>
              <a:rPr lang="pl-PL" dirty="0" smtClean="0">
                <a:solidFill>
                  <a:schemeClr val="tx1"/>
                </a:solidFill>
              </a:rPr>
              <a:t>.</a:t>
            </a:r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Współcześnie oficjalnym białoruskim alfabetem jest cyrylica, chociaż czasami używa się też tak zwanej </a:t>
            </a:r>
            <a:r>
              <a:rPr lang="pl-PL" dirty="0" smtClean="0">
                <a:solidFill>
                  <a:schemeClr val="tx1"/>
                </a:solidFill>
              </a:rPr>
              <a:t>łacinki.</a:t>
            </a:r>
            <a:endParaRPr lang="pl-PL" dirty="0">
              <a:solidFill>
                <a:schemeClr val="tx1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Białoruś jest jedynym krajem w Europie, gdzie zasądza się i wykonuje karę </a:t>
            </a:r>
            <a:r>
              <a:rPr lang="pl-PL" dirty="0" smtClean="0">
                <a:solidFill>
                  <a:schemeClr val="tx1"/>
                </a:solidFill>
              </a:rPr>
              <a:t>śmierci.</a:t>
            </a:r>
            <a:endParaRPr lang="pl-PL" dirty="0">
              <a:solidFill>
                <a:schemeClr val="tx1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7772400" cy="1143007"/>
          </a:xfrm>
        </p:spPr>
        <p:txBody>
          <a:bodyPr/>
          <a:lstStyle/>
          <a:p>
            <a:r>
              <a:rPr lang="pl-PL" dirty="0" smtClean="0"/>
              <a:t>Kosmetyki z Białorusi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Białoruska muzyka rockowa-  </a:t>
            </a:r>
            <a:r>
              <a:rPr lang="pl-PL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Teo</a:t>
            </a:r>
            <a:r>
              <a:rPr lang="pl-PL" sz="3200" dirty="0" smtClean="0"/>
              <a:t> –reprezentant Białorusi na Eurowizji 2014  </a:t>
            </a:r>
            <a:endParaRPr lang="pl-PL" sz="3200" dirty="0"/>
          </a:p>
        </p:txBody>
      </p:sp>
      <p:pic>
        <p:nvPicPr>
          <p:cNvPr id="4" name="Symbol zastępczy zawartości 3" descr="http://s.afterparty.pl/i/buaoru-cheesecake-teo-na-ii-pfinale-eurowizji-2014-NEWS_MAIN-9280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42844" y="428604"/>
            <a:ext cx="878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Białoruska muzyka rockowa-  </a:t>
            </a:r>
            <a:r>
              <a:rPr lang="pl-PL" dirty="0" err="1" smtClean="0">
                <a:solidFill>
                  <a:schemeClr val="bg1"/>
                </a:solidFill>
              </a:rPr>
              <a:t>Teo</a:t>
            </a:r>
            <a:r>
              <a:rPr lang="pl-PL" dirty="0" smtClean="0">
                <a:solidFill>
                  <a:schemeClr val="bg1"/>
                </a:solidFill>
              </a:rPr>
              <a:t> –reprezentant Białorusi na Eurowizji 2014 </a:t>
            </a: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Rusłan</a:t>
            </a:r>
            <a:r>
              <a:rPr lang="pl-PL" dirty="0" smtClean="0"/>
              <a:t> </a:t>
            </a:r>
            <a:r>
              <a:rPr lang="pl-PL" dirty="0" err="1" smtClean="0"/>
              <a:t>Alachno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5" name="Symbol zastępczy zawartości 4" descr="http://fs102.jpe.ru/2c4d/2497429_d02b3131.jpeg?share=o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>
          <a:xfrm>
            <a:off x="5214942" y="285728"/>
            <a:ext cx="2836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dirty="0" err="1" smtClean="0">
                <a:solidFill>
                  <a:schemeClr val="bg1"/>
                </a:solidFill>
              </a:rPr>
              <a:t>Rusłan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</a:rPr>
              <a:t>Alachno</a:t>
            </a:r>
            <a:r>
              <a:rPr lang="pl-PL" sz="3200" dirty="0" smtClean="0">
                <a:solidFill>
                  <a:schemeClr val="bg1"/>
                </a:solidFill>
              </a:rPr>
              <a:t> </a:t>
            </a:r>
            <a:endParaRPr lang="pl-PL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Dmitryj</a:t>
            </a:r>
            <a:r>
              <a:rPr lang="pl-PL" dirty="0" smtClean="0"/>
              <a:t> Kałdun</a:t>
            </a:r>
            <a:endParaRPr lang="pl-PL" dirty="0"/>
          </a:p>
        </p:txBody>
      </p:sp>
      <p:pic>
        <p:nvPicPr>
          <p:cNvPr id="4" name="Symbol zastępczy zawartości 3" descr="http://de.academic.ru/pictures/dewiki/75/Kolduneurovision2007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42910" y="571480"/>
            <a:ext cx="2857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err="1" smtClean="0"/>
              <a:t>Dmitryj</a:t>
            </a:r>
            <a:r>
              <a:rPr lang="pl-PL" sz="3200" dirty="0" smtClean="0"/>
              <a:t> Kałdun</a:t>
            </a:r>
            <a:endParaRPr lang="pl-PL" sz="3200" dirty="0"/>
          </a:p>
        </p:txBody>
      </p:sp>
    </p:spTree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0" y="2130425"/>
            <a:ext cx="7772400" cy="1470025"/>
          </a:xfrm>
        </p:spPr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428625" y="142875"/>
            <a:ext cx="8715375" cy="65008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9600" dirty="0" smtClean="0">
                <a:solidFill>
                  <a:schemeClr val="tx1"/>
                </a:solidFill>
              </a:rPr>
              <a:t>  Znani Polacy urodzeni                    na   Białorusi</a:t>
            </a:r>
            <a:endParaRPr lang="pl-PL" sz="4000" dirty="0" smtClean="0">
              <a:solidFill>
                <a:schemeClr val="tx1"/>
              </a:solidFill>
            </a:endParaRPr>
          </a:p>
          <a:p>
            <a:endParaRPr lang="pl-PL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-Tadeusz Dołęga Mostowicz-pisarz</a:t>
            </a:r>
            <a:endParaRPr lang="pl-PL" dirty="0"/>
          </a:p>
        </p:txBody>
      </p:sp>
      <p:pic>
        <p:nvPicPr>
          <p:cNvPr id="4" name="Symbol zastępczy zawartości 3" descr="03-1-Tadeusz_Dolega-Mostowicz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1216" y="1654905"/>
            <a:ext cx="3401568" cy="4416552"/>
          </a:xfrm>
        </p:spPr>
      </p:pic>
    </p:spTree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-Stanisław Moniuszko-kompozytor</a:t>
            </a:r>
            <a:endParaRPr lang="pl-PL" dirty="0"/>
          </a:p>
        </p:txBody>
      </p:sp>
      <p:pic>
        <p:nvPicPr>
          <p:cNvPr id="4" name="Symbol zastępczy zawartości 3" descr="moniuszk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0550" y="1958181"/>
            <a:ext cx="2882900" cy="3810000"/>
          </a:xfrm>
        </p:spPr>
      </p:pic>
    </p:spTree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-Czesław Niemen-piosenkarz </a:t>
            </a:r>
            <a:endParaRPr lang="pl-PL" dirty="0"/>
          </a:p>
        </p:txBody>
      </p:sp>
      <p:pic>
        <p:nvPicPr>
          <p:cNvPr id="4" name="Symbol zastępczy zawartości 3" descr="czeslaw_nieme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4612" y="1785926"/>
            <a:ext cx="3357586" cy="4143404"/>
          </a:xfr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Białoruś ma gęstą sieć rzeczną -</a:t>
            </a:r>
            <a:r>
              <a:rPr lang="pl-PL" dirty="0" smtClean="0">
                <a:solidFill>
                  <a:srgbClr val="0070C0"/>
                </a:solidFill>
              </a:rPr>
              <a:t>Dźwina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4" name="Symbol zastępczy zawartości 3" descr="http://s3.flog.pl/media/foto/2428972_dzwina-na-lotwie-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428596" y="500042"/>
            <a:ext cx="8215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/>
              <a:t>Białoruś ma gęstą sieć rzeczną -</a:t>
            </a:r>
            <a:r>
              <a:rPr lang="pl-PL" sz="4000" dirty="0" smtClean="0">
                <a:solidFill>
                  <a:srgbClr val="0070C0"/>
                </a:solidFill>
              </a:rPr>
              <a:t>Dźwina</a:t>
            </a:r>
            <a:endParaRPr lang="pl-PL" sz="4000" dirty="0"/>
          </a:p>
        </p:txBody>
      </p:sp>
    </p:spTree>
  </p:cSld>
  <p:clrMapOvr>
    <a:masterClrMapping/>
  </p:clrMapOvr>
  <p:transition spd="med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-Eliza Orzeszkowa-pisarka</a:t>
            </a:r>
            <a:endParaRPr lang="pl-PL" dirty="0"/>
          </a:p>
        </p:txBody>
      </p:sp>
      <p:pic>
        <p:nvPicPr>
          <p:cNvPr id="4" name="Symbol zastępczy zawartości 3" descr="orzeszkowa1_69179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134" y="1600200"/>
            <a:ext cx="4207731" cy="4525963"/>
          </a:xfrm>
        </p:spPr>
      </p:pic>
    </p:spTree>
  </p:cSld>
  <p:clrMapOvr>
    <a:masterClrMapping/>
  </p:clrMapOvr>
  <p:transition spd="med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-Melchior Wańkowicz-pisarz </a:t>
            </a:r>
            <a:endParaRPr lang="pl-PL" dirty="0"/>
          </a:p>
        </p:txBody>
      </p:sp>
      <p:pic>
        <p:nvPicPr>
          <p:cNvPr id="4" name="Symbol zastępczy zawartości 3" descr="wankowicz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800" y="1958181"/>
            <a:ext cx="3200400" cy="3810000"/>
          </a:xfrm>
        </p:spPr>
      </p:pic>
    </p:spTree>
  </p:cSld>
  <p:clrMapOvr>
    <a:masterClrMapping/>
  </p:clrMapOvr>
  <p:transition spd="med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7158" y="928670"/>
            <a:ext cx="8572560" cy="6143668"/>
          </a:xfrm>
        </p:spPr>
        <p:txBody>
          <a:bodyPr/>
          <a:lstStyle/>
          <a:p>
            <a:r>
              <a:rPr lang="pl-PL" dirty="0">
                <a:solidFill>
                  <a:schemeClr val="tx1"/>
                </a:solidFill>
              </a:rPr>
              <a:t>d</a:t>
            </a:r>
            <a:r>
              <a:rPr lang="pl-PL" dirty="0" smtClean="0">
                <a:solidFill>
                  <a:schemeClr val="tx1"/>
                </a:solidFill>
              </a:rPr>
              <a:t>zień dobry - </a:t>
            </a:r>
            <a:r>
              <a:rPr lang="az-Cyrl-AZ" dirty="0" smtClean="0">
                <a:solidFill>
                  <a:srgbClr val="FF0000"/>
                </a:solidFill>
              </a:rPr>
              <a:t>добрае раніца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d</a:t>
            </a:r>
            <a:r>
              <a:rPr lang="pl-PL" dirty="0" smtClean="0">
                <a:solidFill>
                  <a:schemeClr val="tx1"/>
                </a:solidFill>
              </a:rPr>
              <a:t>o widzenia - </a:t>
            </a:r>
            <a:r>
              <a:rPr lang="az-Cyrl-AZ" dirty="0" smtClean="0">
                <a:solidFill>
                  <a:srgbClr val="FF0000"/>
                </a:solidFill>
              </a:rPr>
              <a:t>да пабачэння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d</a:t>
            </a:r>
            <a:r>
              <a:rPr lang="pl-PL" dirty="0" smtClean="0">
                <a:solidFill>
                  <a:schemeClr val="tx1"/>
                </a:solidFill>
              </a:rPr>
              <a:t>ziękuję – </a:t>
            </a:r>
            <a:r>
              <a:rPr lang="az-Cyrl-AZ" dirty="0" smtClean="0">
                <a:solidFill>
                  <a:srgbClr val="FF0000"/>
                </a:solidFill>
              </a:rPr>
              <a:t>дзякуй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</a:t>
            </a:r>
            <a:r>
              <a:rPr lang="pl-PL" dirty="0" smtClean="0">
                <a:solidFill>
                  <a:schemeClr val="tx1"/>
                </a:solidFill>
              </a:rPr>
              <a:t>rzepraszam – </a:t>
            </a:r>
            <a:r>
              <a:rPr lang="az-Cyrl-AZ" dirty="0" smtClean="0">
                <a:solidFill>
                  <a:srgbClr val="FF0000"/>
                </a:solidFill>
              </a:rPr>
              <a:t>прабачце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>
                <a:solidFill>
                  <a:schemeClr val="tx1"/>
                </a:solidFill>
              </a:rPr>
              <a:t>p</a:t>
            </a:r>
            <a:r>
              <a:rPr lang="pl-PL" dirty="0" smtClean="0">
                <a:solidFill>
                  <a:schemeClr val="tx1"/>
                </a:solidFill>
              </a:rPr>
              <a:t>roszę - </a:t>
            </a:r>
            <a:r>
              <a:rPr lang="az-Cyrl-AZ" dirty="0" smtClean="0">
                <a:solidFill>
                  <a:srgbClr val="FF0000"/>
                </a:solidFill>
              </a:rPr>
              <a:t>калі ласка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>
                <a:solidFill>
                  <a:schemeClr val="tx1"/>
                </a:solidFill>
              </a:rPr>
              <a:t>Kocham Cię - </a:t>
            </a:r>
            <a:r>
              <a:rPr lang="az-Cyrl-AZ" dirty="0" smtClean="0">
                <a:solidFill>
                  <a:srgbClr val="FF0000"/>
                </a:solidFill>
              </a:rPr>
              <a:t>любіць цябе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dirty="0" smtClean="0">
                <a:solidFill>
                  <a:schemeClr val="tx1"/>
                </a:solidFill>
              </a:rPr>
              <a:t>lubię Cię - </a:t>
            </a:r>
            <a:r>
              <a:rPr lang="az-Cyrl-AZ" dirty="0" smtClean="0">
                <a:solidFill>
                  <a:srgbClr val="FF0000"/>
                </a:solidFill>
              </a:rPr>
              <a:t>ты мне падабаешся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57158" y="285728"/>
            <a:ext cx="8501122" cy="6357982"/>
          </a:xfrm>
        </p:spPr>
        <p:txBody>
          <a:bodyPr>
            <a:normAutofit/>
          </a:bodyPr>
          <a:lstStyle/>
          <a:p>
            <a:r>
              <a:rPr lang="pl-PL" sz="4000" dirty="0" smtClean="0">
                <a:solidFill>
                  <a:schemeClr val="tx1"/>
                </a:solidFill>
              </a:rPr>
              <a:t>Bardzo dziękujemy za uwagę </a:t>
            </a:r>
            <a:r>
              <a:rPr lang="pl-PL" sz="4000" dirty="0" smtClean="0">
                <a:solidFill>
                  <a:schemeClr val="tx1"/>
                </a:solidFill>
                <a:sym typeface="Wingdings" pitchFamily="2" charset="2"/>
              </a:rPr>
              <a:t></a:t>
            </a:r>
          </a:p>
          <a:p>
            <a:r>
              <a:rPr lang="pl-PL" sz="4000" dirty="0" smtClean="0">
                <a:solidFill>
                  <a:schemeClr val="tx1"/>
                </a:solidFill>
                <a:sym typeface="Wingdings" pitchFamily="2" charset="2"/>
              </a:rPr>
              <a:t>Projekt przygotowały: </a:t>
            </a:r>
          </a:p>
          <a:p>
            <a:r>
              <a:rPr lang="pl-PL" sz="4000" dirty="0" smtClean="0">
                <a:solidFill>
                  <a:schemeClr val="tx1"/>
                </a:solidFill>
                <a:sym typeface="Wingdings" pitchFamily="2" charset="2"/>
              </a:rPr>
              <a:t>Weronika Szewczyk,</a:t>
            </a:r>
          </a:p>
          <a:p>
            <a:r>
              <a:rPr lang="pl-PL" sz="4000" dirty="0" smtClean="0">
                <a:solidFill>
                  <a:schemeClr val="tx1"/>
                </a:solidFill>
                <a:sym typeface="Wingdings" pitchFamily="2" charset="2"/>
              </a:rPr>
              <a:t>Julia Markowska, </a:t>
            </a:r>
          </a:p>
          <a:p>
            <a:r>
              <a:rPr lang="pl-PL" sz="4000" dirty="0" smtClean="0">
                <a:solidFill>
                  <a:schemeClr val="tx1"/>
                </a:solidFill>
                <a:sym typeface="Wingdings" pitchFamily="2" charset="2"/>
              </a:rPr>
              <a:t>Agnieszka Wajs, </a:t>
            </a:r>
          </a:p>
          <a:p>
            <a:r>
              <a:rPr lang="pl-PL" sz="4000" dirty="0" smtClean="0">
                <a:solidFill>
                  <a:schemeClr val="tx1"/>
                </a:solidFill>
                <a:sym typeface="Wingdings" pitchFamily="2" charset="2"/>
              </a:rPr>
              <a:t>Sandra Rakowska </a:t>
            </a:r>
            <a:endParaRPr lang="pl-PL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Najdłuższą rzeką Białorusi jest </a:t>
            </a:r>
            <a:r>
              <a:rPr lang="pl-PL" dirty="0" smtClean="0">
                <a:solidFill>
                  <a:srgbClr val="0070C0"/>
                </a:solidFill>
              </a:rPr>
              <a:t>Dniepr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4" name="Symbol zastępczy zawartości 3" descr="http://kanaly.info/media/k2/items/cache/725ab2e5536ce3eac0a8dd17d083ff4e_XL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642910" y="285728"/>
            <a:ext cx="7909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dirty="0" smtClean="0"/>
              <a:t>Najdłuższą rzeką Białorusi jest </a:t>
            </a:r>
            <a:r>
              <a:rPr lang="pl-PL" sz="4000" dirty="0" smtClean="0">
                <a:solidFill>
                  <a:srgbClr val="0070C0"/>
                </a:solidFill>
              </a:rPr>
              <a:t>Dniepr</a:t>
            </a:r>
            <a:endParaRPr lang="pl-PL" sz="4000" dirty="0"/>
          </a:p>
        </p:txBody>
      </p: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Ważną gospodarczo rzeką jest </a:t>
            </a:r>
            <a:r>
              <a:rPr lang="pl-PL" dirty="0" smtClean="0">
                <a:solidFill>
                  <a:srgbClr val="0070C0"/>
                </a:solidFill>
              </a:rPr>
              <a:t>Prypeć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Symbol zastępczy zawartości 3" descr="http://eturystyka.org/home/gallery/zyga/BIA__ORU__/prype_w_petrykowie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928662" y="428604"/>
            <a:ext cx="80438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dirty="0" smtClean="0"/>
              <a:t>Ważną gospodarczo rzeką jest </a:t>
            </a:r>
            <a:r>
              <a:rPr lang="pl-PL" sz="4000" dirty="0" smtClean="0">
                <a:solidFill>
                  <a:srgbClr val="0070C0"/>
                </a:solidFill>
              </a:rPr>
              <a:t>Prypeć</a:t>
            </a:r>
            <a:r>
              <a:rPr lang="pl-PL" sz="4000" dirty="0" smtClean="0"/>
              <a:t> </a:t>
            </a:r>
            <a:endParaRPr lang="pl-PL" sz="4000"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660</Words>
  <Application>Microsoft Office PowerPoint</Application>
  <PresentationFormat>Pokaz na ekranie (4:3)</PresentationFormat>
  <Paragraphs>109</Paragraphs>
  <Slides>73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73</vt:i4>
      </vt:variant>
    </vt:vector>
  </HeadingPairs>
  <TitlesOfParts>
    <vt:vector size="74" baseType="lpstr">
      <vt:lpstr>Motyw pakietu Office</vt:lpstr>
      <vt:lpstr> </vt:lpstr>
      <vt:lpstr> </vt:lpstr>
      <vt:lpstr>Slajd 3</vt:lpstr>
      <vt:lpstr> </vt:lpstr>
      <vt:lpstr>Krajobraz Białorusi </vt:lpstr>
      <vt:lpstr> </vt:lpstr>
      <vt:lpstr>Białoruś ma gęstą sieć rzeczną -Dźwina</vt:lpstr>
      <vt:lpstr>Najdłuższą rzeką Białorusi jest Dniepr</vt:lpstr>
      <vt:lpstr>Ważną gospodarczo rzeką jest Prypeć </vt:lpstr>
      <vt:lpstr> Prawym dopływem Dniepru jest Berezyna</vt:lpstr>
      <vt:lpstr>Największym jeziorem  na Białorusi jest jeź. Narocz o pow. 79,6 km kw</vt:lpstr>
      <vt:lpstr>Większość jezior Białorusi położona jest                                    w północno –wschodniej części kraju </vt:lpstr>
      <vt:lpstr>Najgłębszym jeziorem Białorusi jest        jeź Długie -53,6 m</vt:lpstr>
      <vt:lpstr>Białoruś uzyskała niepodległość  -odłączyła się od ZSRR                         25.VII 1991 roku </vt:lpstr>
      <vt:lpstr> 49 % Białorusinów należy do Białoruskiego Kościoła Prawosławnego </vt:lpstr>
      <vt:lpstr>Na Białorusi mieszka 700 000 Polaków</vt:lpstr>
      <vt:lpstr>Ziemniak to najpopularniejsze warzywo na białoruskim stole</vt:lpstr>
      <vt:lpstr>40 % Białorusi zajmują lasy</vt:lpstr>
      <vt:lpstr>W szkole obowiązuje 10-stopniowa skala ocen</vt:lpstr>
      <vt:lpstr>Walutą Białorusi jest białoruski rubel</vt:lpstr>
      <vt:lpstr>Slajd 21</vt:lpstr>
      <vt:lpstr>Obszary bagienne na Białorusi</vt:lpstr>
      <vt:lpstr>Obszar bagienny na Białorusi</vt:lpstr>
      <vt:lpstr>Jezioro Świteź</vt:lpstr>
      <vt:lpstr>Slajd 25</vt:lpstr>
      <vt:lpstr>Slajd 26</vt:lpstr>
      <vt:lpstr>Slajd 27</vt:lpstr>
      <vt:lpstr>Architektura Białorusi</vt:lpstr>
      <vt:lpstr> </vt:lpstr>
      <vt:lpstr> 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 </vt:lpstr>
      <vt:lpstr> </vt:lpstr>
      <vt:lpstr>Atrakcje turystyczne na Białorusi.</vt:lpstr>
      <vt:lpstr> </vt:lpstr>
      <vt:lpstr>Twierdza Brzeska</vt:lpstr>
      <vt:lpstr>Cerkiew św. App. Pawła i Piotra</vt:lpstr>
      <vt:lpstr>Zamek w Mirze </vt:lpstr>
      <vt:lpstr>Aleja Niepodległości  w MIŃSKU</vt:lpstr>
      <vt:lpstr>Zespół Cerkiewny w Mińsku </vt:lpstr>
      <vt:lpstr>Socrealistyczny pomnik -Mińsk </vt:lpstr>
      <vt:lpstr>Nowoczesna architektura na Białorusi</vt:lpstr>
      <vt:lpstr>Cerkiew św. Aleksandra                                   w Baranowiczach </vt:lpstr>
      <vt:lpstr>Typowe produkty spożywcze                  z Białorusi</vt:lpstr>
      <vt:lpstr>Polędwica</vt:lpstr>
      <vt:lpstr>Kwas chlebowy</vt:lpstr>
      <vt:lpstr>Blińczyki </vt:lpstr>
      <vt:lpstr>Babka ziemniaczana</vt:lpstr>
      <vt:lpstr>Draniki </vt:lpstr>
      <vt:lpstr>Twarogowe serki</vt:lpstr>
      <vt:lpstr>Syrniki </vt:lpstr>
      <vt:lpstr>Żur</vt:lpstr>
      <vt:lpstr> </vt:lpstr>
      <vt:lpstr>Kosmetyki z Białorusi</vt:lpstr>
      <vt:lpstr>Slajd 62</vt:lpstr>
      <vt:lpstr>Białoruska muzyka rockowa-  Teo –reprezentant Białorusi na Eurowizji 2014  </vt:lpstr>
      <vt:lpstr>Rusłan Alachno </vt:lpstr>
      <vt:lpstr>Dmitryj Kałdun</vt:lpstr>
      <vt:lpstr> </vt:lpstr>
      <vt:lpstr>-Tadeusz Dołęga Mostowicz-pisarz</vt:lpstr>
      <vt:lpstr>-Stanisław Moniuszko-kompozytor</vt:lpstr>
      <vt:lpstr>-Czesław Niemen-piosenkarz </vt:lpstr>
      <vt:lpstr>-Eliza Orzeszkowa-pisarka</vt:lpstr>
      <vt:lpstr>-Melchior Wańkowicz-pisarz </vt:lpstr>
      <vt:lpstr>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Nauczyciel</dc:creator>
  <cp:lastModifiedBy>Nauczyciel</cp:lastModifiedBy>
  <cp:revision>47</cp:revision>
  <dcterms:created xsi:type="dcterms:W3CDTF">2015-01-22T11:54:54Z</dcterms:created>
  <dcterms:modified xsi:type="dcterms:W3CDTF">2015-04-10T06:26:05Z</dcterms:modified>
</cp:coreProperties>
</file>