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332" r:id="rId7"/>
    <p:sldId id="333" r:id="rId8"/>
    <p:sldId id="334" r:id="rId9"/>
    <p:sldId id="265" r:id="rId10"/>
    <p:sldId id="335" r:id="rId11"/>
    <p:sldId id="261" r:id="rId12"/>
    <p:sldId id="264" r:id="rId13"/>
    <p:sldId id="267" r:id="rId14"/>
    <p:sldId id="282" r:id="rId15"/>
    <p:sldId id="263" r:id="rId16"/>
    <p:sldId id="266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340" r:id="rId26"/>
    <p:sldId id="341" r:id="rId27"/>
    <p:sldId id="278" r:id="rId28"/>
    <p:sldId id="279" r:id="rId29"/>
    <p:sldId id="280" r:id="rId30"/>
    <p:sldId id="281" r:id="rId31"/>
    <p:sldId id="283" r:id="rId32"/>
    <p:sldId id="284" r:id="rId33"/>
    <p:sldId id="285" r:id="rId34"/>
    <p:sldId id="286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342" r:id="rId46"/>
    <p:sldId id="298" r:id="rId47"/>
    <p:sldId id="338" r:id="rId48"/>
    <p:sldId id="299" r:id="rId49"/>
    <p:sldId id="300" r:id="rId50"/>
    <p:sldId id="301" r:id="rId51"/>
    <p:sldId id="302" r:id="rId52"/>
    <p:sldId id="303" r:id="rId53"/>
    <p:sldId id="336" r:id="rId54"/>
    <p:sldId id="304" r:id="rId55"/>
    <p:sldId id="305" r:id="rId56"/>
    <p:sldId id="306" r:id="rId57"/>
    <p:sldId id="309" r:id="rId58"/>
    <p:sldId id="310" r:id="rId59"/>
    <p:sldId id="312" r:id="rId60"/>
    <p:sldId id="339" r:id="rId61"/>
    <p:sldId id="313" r:id="rId62"/>
    <p:sldId id="314" r:id="rId63"/>
    <p:sldId id="316" r:id="rId64"/>
    <p:sldId id="317" r:id="rId65"/>
    <p:sldId id="337" r:id="rId66"/>
    <p:sldId id="344" r:id="rId67"/>
    <p:sldId id="321" r:id="rId68"/>
    <p:sldId id="322" r:id="rId69"/>
    <p:sldId id="345" r:id="rId70"/>
    <p:sldId id="323" r:id="rId71"/>
    <p:sldId id="324" r:id="rId72"/>
    <p:sldId id="343" r:id="rId73"/>
    <p:sldId id="329" r:id="rId74"/>
    <p:sldId id="330" r:id="rId7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660"/>
  </p:normalViewPr>
  <p:slideViewPr>
    <p:cSldViewPr>
      <p:cViewPr varScale="1">
        <p:scale>
          <a:sx n="104" d="100"/>
          <a:sy n="104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2015-03-05</a:t>
            </a:fld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Nauczyciel\Desktop\Iza%20,%20Kina%20prezentacja\LT%20UNITED%20-%20Revolution%20(2006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turystyka.wp.pl/query,litwa,tag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://pl.wikipedia.org/wiki/Ko%C5%9Bci%C3%B3%C5%82_katolicki" TargetMode="External"/><Relationship Id="rId7" Type="http://schemas.openxmlformats.org/officeDocument/2006/relationships/hyperlink" Target="http://pl.wikipedia.org/wiki/Stygmat_(religia)" TargetMode="External"/><Relationship Id="rId2" Type="http://schemas.openxmlformats.org/officeDocument/2006/relationships/hyperlink" Target="http://pl.wikipedia.org/wiki/%C5%9Awi%C4%99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.wikipedia.org/wiki/Mistycyzm" TargetMode="External"/><Relationship Id="rId5" Type="http://schemas.openxmlformats.org/officeDocument/2006/relationships/hyperlink" Target="http://pl.wikipedia.org/wiki/Zgromadzenie_Si%C3%B3str_Matki_Bo%C5%BCej_Mi%C5%82osierdzia" TargetMode="External"/><Relationship Id="rId4" Type="http://schemas.openxmlformats.org/officeDocument/2006/relationships/hyperlink" Target="http://pl.wikipedia.org/wiki/Zakonnica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pl.wikipedia.org/wiki/%C5%BBmud%C5%BA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l.wikipedia.org/wiki/Marsza%C5%82ek_Polski" TargetMode="External"/><Relationship Id="rId2" Type="http://schemas.openxmlformats.org/officeDocument/2006/relationships/hyperlink" Target="http://pl.wikipedia.org/wiki/Naczelnik_Pa%C5%84st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l.wikipedia.org/wiki/Litwa" TargetMode="External"/><Relationship Id="rId2" Type="http://schemas.openxmlformats.org/officeDocument/2006/relationships/hyperlink" Target="http://pl.wikipedia.org/wiki/Mniejszo%C5%9B%C4%87_narodo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 rot="10800000" flipV="1">
            <a:off x="0" y="3429000"/>
            <a:ext cx="8229600" cy="460375"/>
          </a:xfrm>
        </p:spPr>
        <p:txBody>
          <a:bodyPr>
            <a:noAutofit/>
          </a:bodyPr>
          <a:lstStyle/>
          <a:p>
            <a:r>
              <a:rPr lang="pl-PL" sz="6000" dirty="0" smtClean="0">
                <a:latin typeface="Baskerville Old Face" pitchFamily="18" charset="0"/>
              </a:rPr>
              <a:t>Litwa-  kraj </a:t>
            </a:r>
            <a:br>
              <a:rPr lang="pl-PL" sz="6000" dirty="0" smtClean="0">
                <a:latin typeface="Baskerville Old Face" pitchFamily="18" charset="0"/>
              </a:rPr>
            </a:br>
            <a:r>
              <a:rPr lang="pl-PL" sz="6000" dirty="0" smtClean="0">
                <a:latin typeface="Baskerville Old Face" pitchFamily="18" charset="0"/>
              </a:rPr>
              <a:t>położony  nad</a:t>
            </a:r>
            <a:br>
              <a:rPr lang="pl-PL" sz="6000" dirty="0" smtClean="0">
                <a:latin typeface="Baskerville Old Face" pitchFamily="18" charset="0"/>
              </a:rPr>
            </a:br>
            <a:r>
              <a:rPr lang="pl-PL" sz="6000" dirty="0" smtClean="0">
                <a:latin typeface="Baskerville Old Face" pitchFamily="18" charset="0"/>
              </a:rPr>
              <a:t> Bałtykiem </a:t>
            </a:r>
            <a:endParaRPr lang="pl-PL" sz="6000" dirty="0">
              <a:latin typeface="Baskerville Old Face" pitchFamily="18" charset="0"/>
            </a:endParaRPr>
          </a:p>
        </p:txBody>
      </p:sp>
      <p:pic>
        <p:nvPicPr>
          <p:cNvPr id="10" name="Symbol zastępczy zawartości 9" descr="jagiello1_herb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71538" y="3286124"/>
            <a:ext cx="2500313" cy="30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ymbol zastępczy zawartości 10" descr="pobrane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28596" y="785794"/>
            <a:ext cx="3278188" cy="204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LT UNITED - Revolution (2006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15338" y="5714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/>
              <a:t>Litwa  ma gęstą i dobrze rozwiniętą sieć </a:t>
            </a:r>
            <a:r>
              <a:rPr lang="pl-PL" sz="2400" dirty="0" smtClean="0"/>
              <a:t>rzeczną.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</a:t>
            </a:r>
            <a:r>
              <a:rPr lang="pl-PL" sz="2400" dirty="0" smtClean="0">
                <a:solidFill>
                  <a:srgbClr val="FF0000"/>
                </a:solidFill>
              </a:rPr>
              <a:t>Meandrujące rzeki płyną  szerokimi </a:t>
            </a:r>
            <a:r>
              <a:rPr lang="pl-PL" sz="2400" dirty="0" smtClean="0">
                <a:solidFill>
                  <a:srgbClr val="FF0000"/>
                </a:solidFill>
              </a:rPr>
              <a:t>dolinami.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http://i.wp.pl/a/f/jpeg/32335/a/1/a1a9caf74f6f0fbb82022e7ce1b027e9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25" y="2008981"/>
            <a:ext cx="60007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rzeka  </a:t>
            </a:r>
            <a:r>
              <a:rPr lang="pl-PL" dirty="0" smtClean="0">
                <a:solidFill>
                  <a:srgbClr val="FF0000"/>
                </a:solidFill>
              </a:rPr>
              <a:t>Niemen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7" name="Symbol zastępczy zawartości 6" descr="litw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766094"/>
            <a:ext cx="5715000" cy="4286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rzeka </a:t>
            </a:r>
            <a:r>
              <a:rPr lang="pl-PL" dirty="0" err="1" smtClean="0">
                <a:solidFill>
                  <a:srgbClr val="FF0000"/>
                </a:solidFill>
              </a:rPr>
              <a:t>Memel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1928802"/>
            <a:ext cx="5162578" cy="386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 rzeka </a:t>
            </a:r>
            <a:r>
              <a:rPr lang="pl-PL" dirty="0" smtClean="0">
                <a:solidFill>
                  <a:srgbClr val="FF0000"/>
                </a:solidFill>
              </a:rPr>
              <a:t>Windawa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 descr="645332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643050"/>
            <a:ext cx="7341426" cy="43314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Krajobraz  środkowej Litwy </a:t>
            </a:r>
            <a:endParaRPr lang="pl-PL" dirty="0"/>
          </a:p>
        </p:txBody>
      </p:sp>
      <p:pic>
        <p:nvPicPr>
          <p:cNvPr id="6" name="Symbol zastępczy zawartości 5" descr="http://www.piotrcelinski.info/wp-content/uploads/gallery/20090719_krejwiany/20090719_090939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28680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Krajobraz litewskiej  wsi</a:t>
            </a:r>
            <a:endParaRPr lang="pl-PL" dirty="0"/>
          </a:p>
        </p:txBody>
      </p:sp>
      <p:pic>
        <p:nvPicPr>
          <p:cNvPr id="7" name="Symbol zastępczy zawartości 6" descr="b155489_litwa_gdzi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2" y="1646238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Pola uprawne z najdłuższą rzeką Litwy-Niemnem</a:t>
            </a:r>
            <a:endParaRPr lang="pl-PL" dirty="0"/>
          </a:p>
        </p:txBody>
      </p:sp>
      <p:pic>
        <p:nvPicPr>
          <p:cNvPr id="7" name="Symbol zastępczy zawartości 6" descr="kilpa_is_aukstai_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778" y="1646238"/>
            <a:ext cx="6762444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Litewska część wybrzeża  Bałtyku</a:t>
            </a:r>
            <a:endParaRPr lang="pl-PL" dirty="0"/>
          </a:p>
        </p:txBody>
      </p:sp>
      <p:pic>
        <p:nvPicPr>
          <p:cNvPr id="5" name="Symbol zastępczy zawartości 4" descr="800_fotolia_54119409_kuronska_anna_lury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2214554"/>
            <a:ext cx="5791200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Mierzeja Kurońska</a:t>
            </a:r>
            <a:endParaRPr lang="pl-PL" dirty="0"/>
          </a:p>
        </p:txBody>
      </p:sp>
      <p:pic>
        <p:nvPicPr>
          <p:cNvPr id="6" name="Symbol zastępczy zawartości 5" descr="Image-Lithuania_Juodkrante_sand_du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643050"/>
            <a:ext cx="679159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Architektura Litewska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dirty="0" smtClean="0"/>
              <a:t>Litwa łączy  w sobie podstawowe  style architektury  : </a:t>
            </a:r>
            <a:r>
              <a:rPr lang="pl-PL" sz="3600" dirty="0" smtClean="0">
                <a:solidFill>
                  <a:srgbClr val="FF0000"/>
                </a:solidFill>
              </a:rPr>
              <a:t>gotyk , renesans , barok oraz  klasycyzm . </a:t>
            </a:r>
            <a:r>
              <a:rPr lang="pl-PL" sz="3600" dirty="0" smtClean="0"/>
              <a:t>Oto kilka ciekawych  architektonicznie obiektów :</a:t>
            </a:r>
            <a:endParaRPr lang="pl-PL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algn="ctr"/>
            <a:r>
              <a:rPr lang="pl-P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Litwa na mapie Europy   </a:t>
            </a:r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Symbol zastępczy zawartości 8" descr="mapencj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2127165"/>
            <a:ext cx="4381516" cy="3415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>Pałac Prezydencki w </a:t>
            </a:r>
            <a:r>
              <a:rPr lang="pl-PL" u="sng" dirty="0" smtClean="0">
                <a:solidFill>
                  <a:srgbClr val="FF0000"/>
                </a:solidFill>
              </a:rPr>
              <a:t>Kownie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http://upload.wikimedia.org/wikipedia/commons/thumb/5/55/Kaunas-Former_Presidential_Residence.jpg/800px-Kaunas-Former_Presidential_Residenc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928802"/>
            <a:ext cx="5175272" cy="357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71562"/>
          </a:xfrm>
        </p:spPr>
        <p:txBody>
          <a:bodyPr>
            <a:normAutofit fontScale="90000"/>
          </a:bodyPr>
          <a:lstStyle/>
          <a:p>
            <a:pPr algn="ctr"/>
            <a:r>
              <a:rPr lang="pl-PL" u="sng" dirty="0" smtClean="0"/>
              <a:t>Baszta Giedymina w </a:t>
            </a:r>
            <a:r>
              <a:rPr lang="pl-PL" u="sng" dirty="0" smtClean="0">
                <a:solidFill>
                  <a:srgbClr val="FF0000"/>
                </a:solidFill>
              </a:rPr>
              <a:t>Wilnie</a:t>
            </a:r>
            <a:r>
              <a:rPr lang="pl-PL" u="sng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http://upload.wikimedia.org/wikipedia/commons/thumb/6/61/Gediminas_Tower%2C_Vilnius.jpg/640px-Gediminas_Tower%2C_Vilniu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71612"/>
            <a:ext cx="3929090" cy="460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u="sng" dirty="0" smtClean="0"/>
              <a:t>Dom Perkuna- kamienica kupiecka w </a:t>
            </a:r>
            <a:r>
              <a:rPr lang="pl-PL" u="sng" dirty="0" smtClean="0">
                <a:solidFill>
                  <a:srgbClr val="FF0000"/>
                </a:solidFill>
              </a:rPr>
              <a:t>Kownie 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Plik:Perkuno namas 2006-06-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928802"/>
            <a:ext cx="3571892" cy="432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u="sng" dirty="0" smtClean="0"/>
              <a:t>Kościół św. Franciszka i św. Bernarda w </a:t>
            </a:r>
            <a:r>
              <a:rPr lang="pl-PL" u="sng" dirty="0" smtClean="0">
                <a:solidFill>
                  <a:srgbClr val="FF0000"/>
                </a:solidFill>
              </a:rPr>
              <a:t>Wilnie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http://upload.wikimedia.org/wikipedia/commons/thumb/f/f8/Bernardine_in_Vilnius.jpg/640px-Bernardine_in_Vilniu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785926"/>
            <a:ext cx="3433778" cy="421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u="sng" dirty="0" smtClean="0"/>
              <a:t>Zamek w </a:t>
            </a:r>
            <a:r>
              <a:rPr lang="pl-PL" sz="2700" u="sng" dirty="0" smtClean="0">
                <a:solidFill>
                  <a:srgbClr val="FF0000"/>
                </a:solidFill>
              </a:rPr>
              <a:t>Trokach</a:t>
            </a:r>
            <a:r>
              <a:rPr lang="pl-PL" sz="2700" u="sng" dirty="0" smtClean="0"/>
              <a:t>-  siedziba Księcia Witolda</a:t>
            </a:r>
            <a:r>
              <a:rPr lang="pl-PL" sz="2700" dirty="0" smtClean="0"/>
              <a:t> piękny gotycki zamek na wyspie. Przez wieki Troki uważane były za stolicę pogańskiej, "</a:t>
            </a:r>
            <a:r>
              <a:rPr lang="pl-PL" sz="2700" dirty="0" err="1" smtClean="0"/>
              <a:t>giedyminowej</a:t>
            </a:r>
            <a:r>
              <a:rPr lang="pl-PL" sz="2700" dirty="0" smtClean="0"/>
              <a:t>" Litwy. </a:t>
            </a:r>
            <a:r>
              <a:rPr lang="pl-PL" sz="2700" u="sng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http://upload.wikimedia.org/wikipedia/commons/thumb/9/93/Troki_-_zamek.JPG/800px-Troki_-_zamek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 smtClean="0">
                <a:solidFill>
                  <a:srgbClr val="FF0000"/>
                </a:solidFill>
              </a:rPr>
              <a:t>KARAIMI </a:t>
            </a:r>
            <a:r>
              <a:rPr lang="pl-PL" sz="2200" dirty="0" smtClean="0"/>
              <a:t>-  to dodatkowa osobliwość Trok,   lud </a:t>
            </a:r>
            <a:r>
              <a:rPr lang="pl-PL" sz="2200" i="1" dirty="0" smtClean="0"/>
              <a:t> </a:t>
            </a:r>
            <a:r>
              <a:rPr lang="pl-PL" sz="2200" dirty="0" smtClean="0"/>
              <a:t>, ściągnięty tu   w średniowieczu z dalekiego Krymu byli pośrednikami  między Księciem Witoldem a Chanatem Krymskim</a:t>
            </a:r>
            <a:endParaRPr lang="pl-PL" dirty="0"/>
          </a:p>
        </p:txBody>
      </p:sp>
      <p:pic>
        <p:nvPicPr>
          <p:cNvPr id="4" name="Symbol zastępczy zawartości 3" descr="http://d.wiadomosci24.pl/g2/18/d7/e4/156636_1282918105_e099_p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714488"/>
            <a:ext cx="528641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Karaimska zabudowa w Trokach </a:t>
            </a:r>
            <a:endParaRPr lang="pl-PL" dirty="0"/>
          </a:p>
        </p:txBody>
      </p:sp>
      <p:pic>
        <p:nvPicPr>
          <p:cNvPr id="4" name="Symbol zastępczy zawartości 3" descr="http://img1.garnek.pl/a.garnek.pl/026/174/26174803_800.0.jpg/karaimskie-domy-w-trokach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57364"/>
            <a:ext cx="65722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2800" u="sng" dirty="0" smtClean="0"/>
              <a:t>Kościół św. Anny-najpiękniejszy w </a:t>
            </a:r>
            <a:r>
              <a:rPr lang="pl-PL" sz="2800" u="sng" dirty="0" smtClean="0">
                <a:solidFill>
                  <a:srgbClr val="FF0000"/>
                </a:solidFill>
              </a:rPr>
              <a:t>Wilnie</a:t>
            </a:r>
            <a:r>
              <a:rPr lang="pl-PL" sz="2800" u="sng" dirty="0" smtClean="0"/>
              <a:t> - gotycki kościół  </a:t>
            </a:r>
            <a:br>
              <a:rPr lang="pl-PL" sz="2800" u="sng" dirty="0" smtClean="0"/>
            </a:br>
            <a:endParaRPr lang="pl-PL" sz="2800" u="sng" dirty="0"/>
          </a:p>
        </p:txBody>
      </p:sp>
      <p:pic>
        <p:nvPicPr>
          <p:cNvPr id="4" name="Symbol zastępczy zawartości 3" descr="http://upload.wikimedia.org/wikipedia/commons/thumb/6/66/St._Anne%27s_Church%2C_Vilnius.JPG/640px-St._Anne%27s_Church%2C_Vilniu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714488"/>
            <a:ext cx="310795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u="sng" dirty="0" smtClean="0"/>
              <a:t>Bazylika archikatedralna Świętych Apostołów Piotra                        i Pawła w </a:t>
            </a:r>
            <a:r>
              <a:rPr lang="pl-PL" u="sng" dirty="0" smtClean="0">
                <a:solidFill>
                  <a:srgbClr val="FF0000"/>
                </a:solidFill>
              </a:rPr>
              <a:t>Kownie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http://s3.flog.pl/media/foto/2511166_kowno--bazylika-archikatedralna-swietych-apostolow-piotra-i-pawl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428868"/>
            <a:ext cx="461487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u="sng" dirty="0" smtClean="0"/>
              <a:t>Teatr w </a:t>
            </a:r>
            <a:r>
              <a:rPr lang="pl-PL" u="sng" dirty="0" smtClean="0">
                <a:solidFill>
                  <a:srgbClr val="FF0000"/>
                </a:solidFill>
              </a:rPr>
              <a:t>Kłajpedzie </a:t>
            </a:r>
            <a:endParaRPr lang="pl-PL" u="sng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 descr="Teatr w Kłajpedzie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8039118" cy="410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3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Najważniejsze rzeki oraz miasta </a:t>
            </a:r>
            <a:endParaRPr lang="pl-PL" dirty="0"/>
          </a:p>
        </p:txBody>
      </p:sp>
      <p:pic>
        <p:nvPicPr>
          <p:cNvPr id="4" name="Symbol zastępczy zawartości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2500306"/>
            <a:ext cx="5257642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u="sng" dirty="0" smtClean="0">
                <a:solidFill>
                  <a:srgbClr val="FF0000"/>
                </a:solidFill>
              </a:rPr>
              <a:t>Ostra Brama w Wilnie</a:t>
            </a:r>
            <a:r>
              <a:rPr lang="pl-PL" sz="2800" dirty="0" smtClean="0">
                <a:solidFill>
                  <a:srgbClr val="FF0000"/>
                </a:solidFill>
              </a:rPr>
              <a:t> </a:t>
            </a:r>
            <a:r>
              <a:rPr lang="pl-PL" sz="2800" dirty="0" smtClean="0"/>
              <a:t>  tu  znajduje się Cudowny Obraz Matki Boskiej Ostrobramskiej</a:t>
            </a:r>
            <a:endParaRPr lang="pl-PL" sz="2800" dirty="0"/>
          </a:p>
        </p:txBody>
      </p:sp>
      <p:pic>
        <p:nvPicPr>
          <p:cNvPr id="4" name="Symbol zastępczy zawartości 3" descr="http://upload.wikimedia.org/wikipedia/commons/thumb/5/59/Ausrosvartai-ostra2.jpg/640px-Ausrosvartai-ostra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428736"/>
            <a:ext cx="3395798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Mentalność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Ciekawostką jest fakt, że Litwini są narodem </a:t>
            </a:r>
            <a:r>
              <a:rPr lang="pl-PL" dirty="0" smtClean="0">
                <a:solidFill>
                  <a:srgbClr val="FF0000"/>
                </a:solidFill>
              </a:rPr>
              <a:t>niezwykle powściągliwym w okazywaniu uczuć. </a:t>
            </a:r>
            <a:r>
              <a:rPr lang="pl-PL" dirty="0" smtClean="0"/>
              <a:t>Zarzuca  im się brak temperamentu, oziębłość, brak humoru. Tu rzadko zaobserwujemy głośne rozmowy, śmiech w pubach czy w barach oraz spontaniczne powitania na ulicy. Naród ten cechuje też </a:t>
            </a:r>
            <a:r>
              <a:rPr lang="pl-PL" dirty="0" smtClean="0">
                <a:solidFill>
                  <a:srgbClr val="FF0000"/>
                </a:solidFill>
              </a:rPr>
              <a:t>melancholijność i refleksja</a:t>
            </a:r>
            <a:r>
              <a:rPr lang="pl-PL" dirty="0" smtClean="0"/>
              <a:t>, co szczególnie widoczne jest podczas obchodów różnych świąt. Wtedy nie spotkamy tam hucznych, wesołych festynów z fajerwerkami, a raczej poważne i dostojne imprezy, którym towarzyszą łańcuchy płonących świec.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Litwini w strojach ludowych</a:t>
            </a:r>
            <a:endParaRPr lang="pl-PL" dirty="0"/>
          </a:p>
        </p:txBody>
      </p:sp>
      <p:pic>
        <p:nvPicPr>
          <p:cNvPr id="6" name="Symbol zastępczy zawartości 5" descr="litwa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8030" y="1646238"/>
            <a:ext cx="660793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tr lud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28662" y="1000108"/>
            <a:ext cx="7205384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Vycia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7810523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282" y="500042"/>
            <a:ext cx="87154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hlinkClick r:id="rId2"/>
              </a:rPr>
              <a:t>Litwa</a:t>
            </a:r>
            <a:r>
              <a:rPr lang="pl-PL" sz="2800" dirty="0" smtClean="0"/>
              <a:t> to jeden z najmniej docenianych sąsiadów Polski. Choć od największych atrakcji tego kraju dzieli nas niewiele kilometrów, rzadko wybieramy go jako cel urlopowych wyjazdów. Tymczasem ten zakątek Europy, </a:t>
            </a:r>
            <a:r>
              <a:rPr lang="pl-PL" sz="2800" dirty="0" smtClean="0">
                <a:solidFill>
                  <a:srgbClr val="FF0000"/>
                </a:solidFill>
              </a:rPr>
              <a:t>obmywany wodami </a:t>
            </a:r>
            <a:r>
              <a:rPr lang="pl-PL" sz="2800" b="1" dirty="0" smtClean="0">
                <a:solidFill>
                  <a:srgbClr val="FF0000"/>
                </a:solidFill>
              </a:rPr>
              <a:t>Morza Bałtyckiego</a:t>
            </a:r>
            <a:r>
              <a:rPr lang="pl-PL" sz="2800" dirty="0" smtClean="0">
                <a:solidFill>
                  <a:srgbClr val="FF0000"/>
                </a:solidFill>
              </a:rPr>
              <a:t>, pokryty gęstymi lasami, lśniący wodami rzek i jezior, który szanuje tradycje                          i pielęgnuje obiekty dziedzictwa kulturalnego UNESCO, czeka na turystów z otwartymi ramionami</a:t>
            </a:r>
            <a:r>
              <a:rPr lang="pl-PL" sz="2800" dirty="0" smtClean="0"/>
              <a:t>. Ceny nawet na polską kieszeń są bardzo przystępne, a mieszkańcy wyjątkowo gościnni i skorzy do rozmawiania po polsku! Przedstawiamy </a:t>
            </a:r>
            <a:r>
              <a:rPr lang="pl-PL" sz="2800" b="1" dirty="0" smtClean="0"/>
              <a:t> 10 miejsc, które warto zobaczyć na Litwie</a:t>
            </a:r>
            <a:r>
              <a:rPr lang="pl-PL" sz="2800" dirty="0" smtClean="0"/>
              <a:t>!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Znalezione obrazy dla zapytania muzeum ofiar ludobójstwa w wil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8132" name="AutoShape 4" descr="Znalezione obrazy dla zapytania muzeum ofiar ludobójstwa w wil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Muzeum Ofiar Ludobójstwa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smtClean="0">
                <a:solidFill>
                  <a:srgbClr val="FF0000"/>
                </a:solidFill>
              </a:rPr>
              <a:t>Wilnie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Symbol zastępczy zawartości 7" descr="muzeum-ofiar-ludobojstwa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785926"/>
            <a:ext cx="5795986" cy="4346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Góra Krzyży w </a:t>
            </a:r>
            <a:r>
              <a:rPr lang="pl-PL" sz="3600" dirty="0" err="1" smtClean="0">
                <a:solidFill>
                  <a:srgbClr val="FF0000"/>
                </a:solidFill>
              </a:rPr>
              <a:t>Szawli</a:t>
            </a:r>
            <a:r>
              <a:rPr lang="pl-PL" sz="3600" dirty="0" smtClean="0"/>
              <a:t>-  upamiętnia przyjęcie chrztu przez ŻMUDZINÓW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5172541_gora-krzyzy--litw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643050"/>
            <a:ext cx="678894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Dziewiąty Fort w </a:t>
            </a:r>
            <a:r>
              <a:rPr lang="pl-PL" sz="5300" dirty="0" smtClean="0">
                <a:solidFill>
                  <a:srgbClr val="FF0000"/>
                </a:solidFill>
              </a:rPr>
              <a:t>Kownie 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 descr="NinthFortMonum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857364"/>
            <a:ext cx="5933601" cy="3940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Klasztor w </a:t>
            </a:r>
            <a:r>
              <a:rPr lang="pl-PL" dirty="0" err="1" smtClean="0">
                <a:solidFill>
                  <a:srgbClr val="FF0000"/>
                </a:solidFill>
              </a:rPr>
              <a:t>Pożajściu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Symbol zastępczy zawartości 7" descr="klaszto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2071678"/>
            <a:ext cx="5757535" cy="3814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914400" y="1071563"/>
            <a:ext cx="8229600" cy="4525962"/>
          </a:xfrm>
        </p:spPr>
        <p:txBody>
          <a:bodyPr>
            <a:normAutofit fontScale="92500"/>
          </a:bodyPr>
          <a:lstStyle/>
          <a:p>
            <a:r>
              <a:rPr lang="pl-PL" sz="3000" b="1" dirty="0" smtClean="0"/>
              <a:t>Litwa</a:t>
            </a:r>
            <a:r>
              <a:rPr lang="pl-PL" sz="3000" dirty="0" smtClean="0"/>
              <a:t>  – państwo europejskie ,jeden                     z </a:t>
            </a:r>
            <a:r>
              <a:rPr lang="pl-PL" sz="3000" dirty="0" smtClean="0">
                <a:solidFill>
                  <a:srgbClr val="FF0000"/>
                </a:solidFill>
              </a:rPr>
              <a:t>krajów Bałtyckich</a:t>
            </a:r>
            <a:r>
              <a:rPr lang="pl-PL" sz="3000" dirty="0" smtClean="0"/>
              <a:t>, członek </a:t>
            </a:r>
          </a:p>
          <a:p>
            <a:r>
              <a:rPr lang="pl-PL" sz="3000" dirty="0" smtClean="0">
                <a:solidFill>
                  <a:srgbClr val="FF0000"/>
                </a:solidFill>
              </a:rPr>
              <a:t>Unii Europejskiej </a:t>
            </a:r>
            <a:r>
              <a:rPr lang="pl-PL" sz="3000" dirty="0" smtClean="0"/>
              <a:t> i </a:t>
            </a:r>
            <a:r>
              <a:rPr lang="pl-PL" sz="3000" dirty="0" smtClean="0">
                <a:solidFill>
                  <a:srgbClr val="FF0000"/>
                </a:solidFill>
              </a:rPr>
              <a:t>NATO</a:t>
            </a:r>
            <a:r>
              <a:rPr lang="pl-PL" sz="3000" dirty="0" smtClean="0"/>
              <a:t> od 2004 r.  Graniczy od zachodu z </a:t>
            </a:r>
            <a:r>
              <a:rPr lang="pl-PL" sz="3000" dirty="0" smtClean="0">
                <a:solidFill>
                  <a:srgbClr val="FF0000"/>
                </a:solidFill>
              </a:rPr>
              <a:t>Rosją</a:t>
            </a:r>
            <a:r>
              <a:rPr lang="pl-PL" sz="3000" dirty="0" smtClean="0"/>
              <a:t> ,od południowego zachodu z </a:t>
            </a:r>
            <a:r>
              <a:rPr lang="pl-PL" sz="3000" dirty="0" smtClean="0">
                <a:solidFill>
                  <a:srgbClr val="FF0000"/>
                </a:solidFill>
              </a:rPr>
              <a:t>Polską</a:t>
            </a:r>
            <a:r>
              <a:rPr lang="pl-PL" sz="3000" dirty="0" smtClean="0"/>
              <a:t>, od wschodu z </a:t>
            </a:r>
            <a:r>
              <a:rPr lang="pl-PL" sz="3000" dirty="0" smtClean="0">
                <a:solidFill>
                  <a:srgbClr val="FF0000"/>
                </a:solidFill>
              </a:rPr>
              <a:t>Białorusią</a:t>
            </a:r>
            <a:r>
              <a:rPr lang="pl-PL" sz="3000" dirty="0" smtClean="0"/>
              <a:t> oraz od północy z </a:t>
            </a:r>
            <a:r>
              <a:rPr lang="pl-PL" sz="3000" dirty="0" smtClean="0">
                <a:solidFill>
                  <a:srgbClr val="FF0000"/>
                </a:solidFill>
              </a:rPr>
              <a:t>Łotwą</a:t>
            </a:r>
            <a:r>
              <a:rPr lang="pl-PL" sz="3000" dirty="0" smtClean="0"/>
              <a:t>.</a:t>
            </a:r>
          </a:p>
          <a:p>
            <a:r>
              <a:rPr lang="pl-PL" sz="3000" b="1" dirty="0" smtClean="0"/>
              <a:t>Język urzędowy : </a:t>
            </a:r>
            <a:r>
              <a:rPr lang="pl-PL" sz="3000" dirty="0" smtClean="0">
                <a:solidFill>
                  <a:srgbClr val="FF0000"/>
                </a:solidFill>
              </a:rPr>
              <a:t>Język litewski</a:t>
            </a:r>
          </a:p>
          <a:p>
            <a:r>
              <a:rPr lang="pl-PL" sz="3000" b="1" dirty="0" smtClean="0"/>
              <a:t>Liczba ludności: </a:t>
            </a:r>
            <a:r>
              <a:rPr lang="pl-PL" sz="3000" dirty="0" smtClean="0">
                <a:solidFill>
                  <a:srgbClr val="FF0000"/>
                </a:solidFill>
              </a:rPr>
              <a:t>2,956 miliona</a:t>
            </a:r>
          </a:p>
          <a:p>
            <a:r>
              <a:rPr lang="pl-PL" sz="3000" b="1" dirty="0" smtClean="0"/>
              <a:t>Prezydent</a:t>
            </a:r>
            <a:r>
              <a:rPr lang="lt-LT" sz="3000" b="1" dirty="0" smtClean="0"/>
              <a:t>: </a:t>
            </a:r>
            <a:r>
              <a:rPr lang="pl-PL" sz="3000" dirty="0" smtClean="0"/>
              <a:t>Dalia Grybauskaite </a:t>
            </a:r>
          </a:p>
          <a:p>
            <a:r>
              <a:rPr lang="pl-PL" sz="3000" b="1" dirty="0" smtClean="0"/>
              <a:t>Powierzchnia:   </a:t>
            </a:r>
            <a:r>
              <a:rPr lang="pl-PL" sz="2800" dirty="0" smtClean="0">
                <a:solidFill>
                  <a:srgbClr val="FF0000"/>
                </a:solidFill>
              </a:rPr>
              <a:t>65 200 </a:t>
            </a:r>
            <a:r>
              <a:rPr lang="pl-PL" sz="2800" dirty="0" err="1" smtClean="0">
                <a:solidFill>
                  <a:srgbClr val="FF0000"/>
                </a:solidFill>
              </a:rPr>
              <a:t>km²</a:t>
            </a:r>
            <a:endParaRPr lang="pl-PL" sz="3000" b="1" dirty="0" smtClean="0">
              <a:solidFill>
                <a:srgbClr val="FF0000"/>
              </a:solidFill>
            </a:endParaRPr>
          </a:p>
          <a:p>
            <a:endParaRPr lang="lt-LT" sz="3000" dirty="0" smtClean="0"/>
          </a:p>
          <a:p>
            <a:endParaRPr lang="pl-PL" dirty="0" smtClean="0"/>
          </a:p>
          <a:p>
            <a:endParaRPr lang="pl-PL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Zamek w </a:t>
            </a:r>
            <a:r>
              <a:rPr lang="pl-PL" dirty="0" smtClean="0">
                <a:solidFill>
                  <a:srgbClr val="FF0000"/>
                </a:solidFill>
              </a:rPr>
              <a:t>Kownie</a:t>
            </a:r>
            <a:br>
              <a:rPr lang="pl-PL" dirty="0" smtClean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 descr="zamek w kown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67688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rgbClr val="FF0000"/>
                </a:solidFill>
              </a:rPr>
              <a:t>Uniwersytet Wileński </a:t>
            </a:r>
            <a:r>
              <a:rPr lang="pl-PL" sz="2800" dirty="0" smtClean="0"/>
              <a:t>- tu studiowali :                         A. Mickiewicz , </a:t>
            </a:r>
            <a:r>
              <a:rPr lang="pl-PL" sz="2800" dirty="0" err="1" smtClean="0"/>
              <a:t>I.Domeyko</a:t>
            </a:r>
            <a:r>
              <a:rPr lang="pl-PL" sz="2800" dirty="0" smtClean="0"/>
              <a:t> </a:t>
            </a:r>
            <a:r>
              <a:rPr lang="pl-PL" sz="2800" dirty="0" err="1" smtClean="0"/>
              <a:t>J.Lelewel</a:t>
            </a:r>
            <a:r>
              <a:rPr lang="pl-PL" sz="2800" dirty="0" smtClean="0"/>
              <a:t>, Cz. Miłosz </a:t>
            </a:r>
            <a:endParaRPr lang="pl-PL" sz="2800" dirty="0"/>
          </a:p>
        </p:txBody>
      </p:sp>
      <p:pic>
        <p:nvPicPr>
          <p:cNvPr id="6" name="Symbol zastępczy zawartości 5" descr="http://www.wilno.name/images/stories/Wilno/galeria/uw/IMGP176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21537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rgbClr val="FF0000"/>
                </a:solidFill>
              </a:rPr>
              <a:t>Cmentarz na Rossie </a:t>
            </a:r>
            <a:r>
              <a:rPr lang="pl-PL" sz="3600" dirty="0" smtClean="0"/>
              <a:t>– tu spoczywa matka                   i serce Józefa Piłsudskiego 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Cmentarz na Rossie, Rossa, Wilno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14393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Litewskie Muzeum Narodowe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w Wilnie</a:t>
            </a:r>
            <a:endParaRPr lang="pl-PL" dirty="0"/>
          </a:p>
        </p:txBody>
      </p:sp>
      <p:pic>
        <p:nvPicPr>
          <p:cNvPr id="4" name="Symbol zastępczy zawartości 3" descr="8a8af38bc88f80acg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190" y="1646238"/>
            <a:ext cx="393561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Dom Zakonny Siostry Faustyny </a:t>
            </a:r>
            <a:endParaRPr lang="pl-PL" dirty="0"/>
          </a:p>
        </p:txBody>
      </p:sp>
      <p:pic>
        <p:nvPicPr>
          <p:cNvPr id="5" name="Symbol zastępczy zawartości 4" descr="http://www.niedziela.pl/gifs/portal/136491152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8143932" cy="432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rgbClr val="FF0000"/>
                </a:solidFill>
              </a:rPr>
              <a:t>Siostra Faustyna Kowalska</a:t>
            </a:r>
            <a:r>
              <a:rPr lang="pl-PL" sz="1800" dirty="0" smtClean="0">
                <a:solidFill>
                  <a:schemeClr val="tx1"/>
                </a:solidFill>
              </a:rPr>
              <a:t>-</a:t>
            </a:r>
            <a:r>
              <a:rPr lang="pl-PL" sz="1800" dirty="0" smtClean="0">
                <a:solidFill>
                  <a:schemeClr val="tx1"/>
                </a:solidFill>
                <a:hlinkClick r:id="rId2" tooltip="Święty"/>
              </a:rPr>
              <a:t>święta</a:t>
            </a:r>
            <a:r>
              <a:rPr lang="pl-PL" sz="1800" dirty="0" smtClean="0">
                <a:solidFill>
                  <a:schemeClr val="tx1"/>
                </a:solidFill>
              </a:rPr>
              <a:t> </a:t>
            </a:r>
            <a:r>
              <a:rPr lang="pl-PL" sz="1800" dirty="0" smtClean="0">
                <a:solidFill>
                  <a:schemeClr val="tx1"/>
                </a:solidFill>
                <a:hlinkClick r:id="rId3" tooltip="Kościół katolicki"/>
              </a:rPr>
              <a:t>Kościoła katolickiego</a:t>
            </a:r>
            <a:r>
              <a:rPr lang="pl-PL" sz="1800" dirty="0" smtClean="0">
                <a:solidFill>
                  <a:schemeClr val="tx1"/>
                </a:solidFill>
              </a:rPr>
              <a:t>, </a:t>
            </a:r>
            <a:r>
              <a:rPr lang="pl-PL" sz="1800" dirty="0" smtClean="0">
                <a:solidFill>
                  <a:schemeClr val="tx1"/>
                </a:solidFill>
                <a:hlinkClick r:id="rId4" tooltip="Zakonnica"/>
              </a:rPr>
              <a:t>zakonnica</a:t>
            </a:r>
            <a:r>
              <a:rPr lang="pl-PL" sz="1800" dirty="0" smtClean="0">
                <a:solidFill>
                  <a:schemeClr val="tx1"/>
                </a:solidFill>
              </a:rPr>
              <a:t> ze </a:t>
            </a:r>
            <a:r>
              <a:rPr lang="pl-PL" sz="1800" dirty="0" smtClean="0">
                <a:solidFill>
                  <a:schemeClr val="tx1"/>
                </a:solidFill>
                <a:hlinkClick r:id="rId5" tooltip="Zgromadzenie Sióstr Matki Bożej Miłosierdzia"/>
              </a:rPr>
              <a:t>Zgromadzenia Sióstr Matki Bożej Miłosierdzia</a:t>
            </a:r>
            <a:r>
              <a:rPr lang="pl-PL" sz="1800" dirty="0" smtClean="0">
                <a:solidFill>
                  <a:schemeClr val="tx1"/>
                </a:solidFill>
              </a:rPr>
              <a:t>, </a:t>
            </a:r>
            <a:r>
              <a:rPr lang="pl-PL" sz="1800" dirty="0" smtClean="0">
                <a:solidFill>
                  <a:schemeClr val="tx1"/>
                </a:solidFill>
                <a:hlinkClick r:id="rId6" tooltip="Mistycyzm"/>
              </a:rPr>
              <a:t>mistyczka</a:t>
            </a:r>
            <a:r>
              <a:rPr lang="pl-PL" sz="1800" dirty="0" smtClean="0">
                <a:solidFill>
                  <a:schemeClr val="tx1"/>
                </a:solidFill>
              </a:rPr>
              <a:t>, </a:t>
            </a:r>
            <a:r>
              <a:rPr lang="pl-PL" sz="1800" dirty="0" smtClean="0">
                <a:solidFill>
                  <a:schemeClr val="tx1"/>
                </a:solidFill>
                <a:hlinkClick r:id="rId7" tooltip="Stygmat (religia)"/>
              </a:rPr>
              <a:t>stygmatyczka</a:t>
            </a:r>
            <a:r>
              <a:rPr lang="pl-PL" sz="1800" dirty="0" smtClean="0">
                <a:solidFill>
                  <a:schemeClr val="tx1"/>
                </a:solidFill>
              </a:rPr>
              <a:t> i wizjonerka. Znana przede wszystkim jako głosicielka kultu Miłosierdzia Bożego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http://www.ampolska.co/sites/default/files/images/faustyna-koronka.jpg"/>
          <p:cNvPicPr>
            <a:picLocks noGrp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143250" y="1732756"/>
            <a:ext cx="28575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Zamek Dolny w Wilnie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Wilno-Zamek-Dol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643050"/>
            <a:ext cx="663807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Biało-błękitna cerkiew prawosławna                    w </a:t>
            </a:r>
            <a:r>
              <a:rPr lang="pl-PL" sz="3600" dirty="0" smtClean="0">
                <a:solidFill>
                  <a:srgbClr val="FF0000"/>
                </a:solidFill>
              </a:rPr>
              <a:t>Druskiennikach 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Symbol zastępczy zawartości 5" descr="Litwa_Druskienniki_4352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928802"/>
            <a:ext cx="6187867" cy="400052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Kuchnia litewska i tradycyjne potrawy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6280"/>
          </a:xfrm>
        </p:spPr>
        <p:txBody>
          <a:bodyPr/>
          <a:lstStyle/>
          <a:p>
            <a:pPr algn="ctr"/>
            <a:r>
              <a:rPr lang="pl-PL" b="1" dirty="0" smtClean="0"/>
              <a:t>Kuchnia litewska odznacza się</a:t>
            </a:r>
            <a:r>
              <a:rPr lang="pl-PL" dirty="0" smtClean="0"/>
              <a:t> obfitością </a:t>
            </a:r>
            <a:r>
              <a:rPr lang="pl-PL" dirty="0" smtClean="0">
                <a:solidFill>
                  <a:srgbClr val="FF0000"/>
                </a:solidFill>
              </a:rPr>
              <a:t>potraw </a:t>
            </a:r>
            <a:r>
              <a:rPr lang="pl-PL" b="1" dirty="0" smtClean="0">
                <a:solidFill>
                  <a:srgbClr val="FF0000"/>
                </a:solidFill>
              </a:rPr>
              <a:t>z ziemniaków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>
                <a:solidFill>
                  <a:srgbClr val="FF0000"/>
                </a:solidFill>
              </a:rPr>
              <a:t>i mięsa</a:t>
            </a:r>
            <a:r>
              <a:rPr lang="pl-PL" dirty="0" smtClean="0"/>
              <a:t>. Od wieków zakorzeniona </a:t>
            </a:r>
            <a:br>
              <a:rPr lang="pl-PL" dirty="0" smtClean="0"/>
            </a:br>
            <a:r>
              <a:rPr lang="pl-PL" dirty="0" smtClean="0"/>
              <a:t>w kuchni chłopskiej opiera się też na produktach zbożowych, mlecznych, owocach leśnych, grzybach i miodach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0012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 err="1" smtClean="0"/>
              <a:t>Kibilini</a:t>
            </a:r>
            <a:r>
              <a:rPr lang="pl-PL" sz="3100" dirty="0" smtClean="0"/>
              <a:t>-</a:t>
            </a:r>
            <a:r>
              <a:rPr lang="pl-PL" sz="2000" dirty="0" smtClean="0"/>
              <a:t> rodzaj </a:t>
            </a:r>
            <a:r>
              <a:rPr lang="pl-PL" sz="2000" u="sng" dirty="0" smtClean="0">
                <a:solidFill>
                  <a:srgbClr val="FF0000"/>
                </a:solidFill>
              </a:rPr>
              <a:t>pieroga</a:t>
            </a:r>
            <a:r>
              <a:rPr lang="pl-PL" sz="2000" dirty="0" smtClean="0"/>
              <a:t> z </a:t>
            </a:r>
            <a:r>
              <a:rPr lang="pl-PL" sz="2000" u="sng" dirty="0" smtClean="0">
                <a:solidFill>
                  <a:srgbClr val="FF0000"/>
                </a:solidFill>
              </a:rPr>
              <a:t>ciasta drożdżowego</a:t>
            </a:r>
            <a:r>
              <a:rPr lang="pl-PL" sz="2000" dirty="0" smtClean="0"/>
              <a:t>, z farszem mięsnym, tradycyjnie z </a:t>
            </a:r>
            <a:r>
              <a:rPr lang="pl-PL" sz="2000" u="sng" dirty="0" smtClean="0">
                <a:solidFill>
                  <a:srgbClr val="FF0000"/>
                </a:solidFill>
              </a:rPr>
              <a:t>baraniny</a:t>
            </a:r>
            <a:r>
              <a:rPr lang="pl-PL" sz="2000" dirty="0" smtClean="0"/>
              <a:t>, ostatnio coraz częściej z </a:t>
            </a:r>
            <a:r>
              <a:rPr lang="pl-PL" sz="2000" u="sng" dirty="0" smtClean="0">
                <a:solidFill>
                  <a:srgbClr val="FF0000"/>
                </a:solidFill>
              </a:rPr>
              <a:t>wieprzowiny</a:t>
            </a:r>
            <a:r>
              <a:rPr lang="pl-PL" sz="2000" dirty="0" smtClean="0"/>
              <a:t>. </a:t>
            </a:r>
            <a:br>
              <a:rPr lang="pl-PL" sz="2000" dirty="0" smtClean="0"/>
            </a:br>
            <a:r>
              <a:rPr lang="pl-PL" sz="2000" dirty="0" smtClean="0"/>
              <a:t>Tradycyjna potrawa </a:t>
            </a:r>
            <a:r>
              <a:rPr lang="pl-PL" sz="2000" u="sng" dirty="0" smtClean="0">
                <a:solidFill>
                  <a:srgbClr val="FF0000"/>
                </a:solidFill>
              </a:rPr>
              <a:t>Karaimów</a:t>
            </a:r>
            <a:r>
              <a:rPr lang="pl-PL" sz="2000" dirty="0" smtClean="0"/>
              <a:t>, obecna w </a:t>
            </a:r>
            <a:r>
              <a:rPr lang="pl-PL" sz="2000" u="sng" dirty="0" smtClean="0">
                <a:solidFill>
                  <a:srgbClr val="FF0000"/>
                </a:solidFill>
              </a:rPr>
              <a:t>kuchni litewskiej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pic>
        <p:nvPicPr>
          <p:cNvPr id="4" name="Symbol zastępczy zawartości 3" descr="kibina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2143116"/>
            <a:ext cx="5566384" cy="371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Krajobrazy: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8543956" cy="164020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Ten niewielki kraj cechuje się </a:t>
            </a:r>
            <a:r>
              <a:rPr lang="pl-PL" dirty="0" smtClean="0">
                <a:solidFill>
                  <a:srgbClr val="FF0000"/>
                </a:solidFill>
              </a:rPr>
              <a:t>nizinnym krajobrazem, umiarkowanym klimatem i dużą ilością jezior. 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 descr="www-experto24-pl-80056-litewski-krajobraz.jpe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5918" y="3000372"/>
            <a:ext cx="5786478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dirty="0" err="1" smtClean="0"/>
              <a:t>Kastinys</a:t>
            </a:r>
            <a:r>
              <a:rPr lang="pl-PL" sz="1600" dirty="0" smtClean="0"/>
              <a:t> to lekkie </a:t>
            </a:r>
            <a:r>
              <a:rPr lang="pl-PL" sz="1600" dirty="0" smtClean="0">
                <a:hlinkClick r:id="rId2" tooltip="Żmudź"/>
              </a:rPr>
              <a:t>żmudzkie</a:t>
            </a:r>
            <a:r>
              <a:rPr lang="pl-PL" sz="1600" dirty="0" smtClean="0"/>
              <a:t> danie ze śmietany i masła z przyprawami. Najczęściej był spożywany w czasie postu i w dni intensywnych prac polowych z gorącymi gotowanymi ziemniakami lub chlebem.</a:t>
            </a:r>
            <a:endParaRPr lang="pl-PL" sz="1600" dirty="0"/>
          </a:p>
        </p:txBody>
      </p:sp>
      <p:pic>
        <p:nvPicPr>
          <p:cNvPr id="4" name="Symbol zastępczy zawartości 3" descr="zemaitiskas-kastiny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538" y="1571612"/>
            <a:ext cx="6963018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 smtClean="0"/>
              <a:t>Kugelis-rodzaj</a:t>
            </a:r>
            <a:r>
              <a:rPr lang="pl-PL" dirty="0" smtClean="0"/>
              <a:t> babki ziemniaczanej ze skwarkami </a:t>
            </a:r>
            <a:endParaRPr lang="pl-PL" dirty="0"/>
          </a:p>
        </p:txBody>
      </p:sp>
      <p:pic>
        <p:nvPicPr>
          <p:cNvPr id="4" name="Symbol zastępczy zawartości 3" descr="GRT-ND10-rb-potatopudding-dun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46238"/>
            <a:ext cx="678894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Chleb wileński</a:t>
            </a:r>
            <a:endParaRPr lang="pl-PL" sz="4800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4" name="Symbol zastępczy zawartości 3" descr="Duo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178" y="1646238"/>
            <a:ext cx="678364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1 stycznia 2015 wprowadzono na Litwie </a:t>
            </a:r>
            <a:r>
              <a:rPr lang="pl-PL" sz="2800" dirty="0" smtClean="0">
                <a:solidFill>
                  <a:srgbClr val="FF0000"/>
                </a:solidFill>
              </a:rPr>
              <a:t>EURO</a:t>
            </a:r>
            <a:r>
              <a:rPr lang="pl-PL" sz="2800" dirty="0" smtClean="0"/>
              <a:t>-                    jako oficjalną jednostkę  monetarną  </a:t>
            </a:r>
            <a:endParaRPr lang="pl-PL" sz="2800" dirty="0"/>
          </a:p>
        </p:txBody>
      </p:sp>
      <p:pic>
        <p:nvPicPr>
          <p:cNvPr id="4" name="Symbol zastępczy zawartości 3" descr="http://p4.sfora.pl/d2bdca9bf98695c8282014b97bb3f99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707236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Ciekawostki o Litwie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Kraj ten jest światowym </a:t>
            </a:r>
            <a:r>
              <a:rPr lang="pl-PL" dirty="0" smtClean="0">
                <a:solidFill>
                  <a:srgbClr val="FF0000"/>
                </a:solidFill>
              </a:rPr>
              <a:t>liderem w lotach balonami na ogrzane powietrze</a:t>
            </a:r>
            <a:r>
              <a:rPr lang="pl-PL" dirty="0" smtClean="0"/>
              <a:t>.</a:t>
            </a:r>
          </a:p>
          <a:p>
            <a:r>
              <a:rPr lang="pl-PL" dirty="0" smtClean="0"/>
              <a:t>Niepodległość od ZSRR uzyskana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11 marca 1990</a:t>
            </a:r>
            <a:r>
              <a:rPr lang="pl-PL" dirty="0" smtClean="0"/>
              <a:t>.</a:t>
            </a:r>
          </a:p>
          <a:p>
            <a:r>
              <a:rPr lang="pl-PL" dirty="0" smtClean="0"/>
              <a:t>Najdłuższą rzeką jest </a:t>
            </a:r>
            <a:r>
              <a:rPr lang="pl-PL" dirty="0" smtClean="0">
                <a:solidFill>
                  <a:srgbClr val="FF0000"/>
                </a:solidFill>
              </a:rPr>
              <a:t>Niemen, 475 </a:t>
            </a:r>
            <a:r>
              <a:rPr lang="pl-PL" dirty="0" err="1" smtClean="0">
                <a:solidFill>
                  <a:srgbClr val="FF0000"/>
                </a:solidFill>
              </a:rPr>
              <a:t>km</a:t>
            </a:r>
            <a:r>
              <a:rPr lang="pl-PL" dirty="0" smtClean="0"/>
              <a:t>.</a:t>
            </a:r>
          </a:p>
          <a:p>
            <a:r>
              <a:rPr lang="pl-PL" dirty="0" smtClean="0"/>
              <a:t>Średnia długość życia wynosi 74,4 lata.</a:t>
            </a:r>
          </a:p>
          <a:p>
            <a:r>
              <a:rPr lang="pl-PL" dirty="0" smtClean="0"/>
              <a:t>Gęstość zaludnienia wynosi 45,5 osób/km2.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Znane produkty pochodzące </a:t>
            </a:r>
            <a:br>
              <a:rPr lang="pl-PL" dirty="0" smtClean="0"/>
            </a:br>
            <a:r>
              <a:rPr lang="pl-PL" dirty="0" smtClean="0"/>
              <a:t>z Litwy : </a:t>
            </a:r>
            <a:r>
              <a:rPr lang="pl-PL" dirty="0" smtClean="0">
                <a:solidFill>
                  <a:srgbClr val="FF0000"/>
                </a:solidFill>
              </a:rPr>
              <a:t>napoje-kwas chlebowy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4770395226793-gubernija-1-5l-gira-rugile-kwas-chlebow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78" y="1643050"/>
            <a:ext cx="1916147" cy="47513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Pieczywo-czarny chleb</a:t>
            </a:r>
            <a:endParaRPr lang="pl-PL" dirty="0"/>
          </a:p>
        </p:txBody>
      </p:sp>
      <p:pic>
        <p:nvPicPr>
          <p:cNvPr id="6" name="Symbol zastępczy zawartości 5" descr="z11389521Q,Chleb-litews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2075656"/>
            <a:ext cx="5905500" cy="366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Wędliny-kindziuk</a:t>
            </a:r>
            <a:endParaRPr lang="pl-PL" dirty="0"/>
          </a:p>
        </p:txBody>
      </p:sp>
      <p:pic>
        <p:nvPicPr>
          <p:cNvPr id="6" name="Symbol zastępczy zawartości 5" descr="m8_kindziuk_litewski_tarczynski_jodlows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1851819"/>
            <a:ext cx="40640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Słodycze:sękacz</a:t>
            </a:r>
            <a:endParaRPr lang="pl-PL" dirty="0"/>
          </a:p>
        </p:txBody>
      </p:sp>
      <p:pic>
        <p:nvPicPr>
          <p:cNvPr id="5" name="Symbol zastępczy zawartości 4" descr="sekacz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64" y="1928802"/>
            <a:ext cx="2778458" cy="4167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Polska i Litwa były jednym państwem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</a:t>
            </a:r>
          </a:p>
          <a:p>
            <a:pPr algn="ctr">
              <a:buNone/>
            </a:pPr>
            <a:r>
              <a:rPr lang="pl-PL" dirty="0" smtClean="0"/>
              <a:t>W obawie przed najazdem Krzyżaków , Litwa zawiązała Unię z Polską .                            W </a:t>
            </a:r>
            <a:r>
              <a:rPr lang="pl-PL" dirty="0" smtClean="0"/>
              <a:t>późniejszych </a:t>
            </a:r>
            <a:r>
              <a:rPr lang="pl-PL" dirty="0" smtClean="0"/>
              <a:t>wiekach więzy te zacieśniły się  W 1569 roku powstała                          </a:t>
            </a:r>
            <a:r>
              <a:rPr lang="pl-PL" dirty="0" smtClean="0"/>
              <a:t>Rzeczpospolita </a:t>
            </a:r>
            <a:r>
              <a:rPr lang="pl-PL" dirty="0" smtClean="0"/>
              <a:t>Obojga </a:t>
            </a:r>
            <a:r>
              <a:rPr lang="pl-PL" dirty="0" smtClean="0"/>
              <a:t>Narodów.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Jeziora   w tym kraju zajmują </a:t>
            </a:r>
            <a:r>
              <a:rPr lang="pl-PL" sz="2800" dirty="0" smtClean="0">
                <a:solidFill>
                  <a:srgbClr val="FF0000"/>
                </a:solidFill>
              </a:rPr>
              <a:t>1,5 %</a:t>
            </a:r>
            <a:r>
              <a:rPr lang="pl-PL" sz="2800" dirty="0" smtClean="0"/>
              <a:t> powierzchni </a:t>
            </a:r>
            <a:endParaRPr lang="pl-PL" sz="2800" dirty="0"/>
          </a:p>
        </p:txBody>
      </p:sp>
      <p:pic>
        <p:nvPicPr>
          <p:cNvPr id="4" name="Symbol zastępczy zawartości 3" descr="http://i.wp.pl/a/f/jpeg/32335/3/8/38b6646c4c183b18c7c7a93303fb8039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25" y="2008981"/>
            <a:ext cx="60007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 </a:t>
            </a:r>
            <a:r>
              <a:rPr lang="pl-PL" sz="4000" dirty="0" smtClean="0"/>
              <a:t>Z Wilnem nierozerwalnie związanych jest wiele znanych postaci 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-</a:t>
            </a:r>
            <a:r>
              <a:rPr lang="pl-PL" dirty="0" smtClean="0">
                <a:solidFill>
                  <a:srgbClr val="FF0000"/>
                </a:solidFill>
              </a:rPr>
              <a:t>Adam Mickiewicz </a:t>
            </a:r>
            <a:r>
              <a:rPr lang="pl-PL" dirty="0" smtClean="0"/>
              <a:t>- napisał i wydał w Wilnie wiele ze swoich pierwszych utworów </a:t>
            </a:r>
            <a:br>
              <a:rPr lang="pl-PL" dirty="0" smtClean="0"/>
            </a:br>
            <a:r>
              <a:rPr lang="pl-PL" dirty="0" smtClean="0"/>
              <a:t>-</a:t>
            </a:r>
            <a:r>
              <a:rPr lang="pl-PL" dirty="0" smtClean="0">
                <a:solidFill>
                  <a:srgbClr val="FF0000"/>
                </a:solidFill>
              </a:rPr>
              <a:t>Juliusz Słowacki </a:t>
            </a:r>
            <a:r>
              <a:rPr lang="pl-PL" dirty="0" smtClean="0"/>
              <a:t>- przez kilka lat mieszkał,                               a potem studiował w Wilnie </a:t>
            </a:r>
            <a:br>
              <a:rPr lang="pl-PL" dirty="0" smtClean="0"/>
            </a:br>
            <a:r>
              <a:rPr lang="pl-PL" dirty="0" smtClean="0"/>
              <a:t>- </a:t>
            </a:r>
            <a:r>
              <a:rPr lang="pl-PL" dirty="0" smtClean="0">
                <a:solidFill>
                  <a:srgbClr val="FF0000"/>
                </a:solidFill>
              </a:rPr>
              <a:t>Józef Ignacy Kraszewski </a:t>
            </a:r>
            <a:r>
              <a:rPr lang="pl-PL" dirty="0" smtClean="0"/>
              <a:t>- w Wilnie ukazały się jego pierwsze powieści </a:t>
            </a:r>
            <a:br>
              <a:rPr lang="pl-PL" dirty="0" smtClean="0"/>
            </a:br>
            <a:r>
              <a:rPr lang="pl-PL" dirty="0" smtClean="0"/>
              <a:t>- Mieszkali tu i pracowali poeta </a:t>
            </a:r>
            <a:r>
              <a:rPr lang="pl-PL" dirty="0" smtClean="0">
                <a:solidFill>
                  <a:srgbClr val="FF0000"/>
                </a:solidFill>
              </a:rPr>
              <a:t>Ludwik Kondratowicz </a:t>
            </a:r>
            <a:r>
              <a:rPr lang="pl-PL" dirty="0" smtClean="0"/>
              <a:t>(ps. Władysław Syrokomla) oraz kompozytor </a:t>
            </a:r>
            <a:r>
              <a:rPr lang="pl-PL" dirty="0" smtClean="0">
                <a:solidFill>
                  <a:srgbClr val="FF0000"/>
                </a:solidFill>
              </a:rPr>
              <a:t>Stanisław Moniuszko</a:t>
            </a:r>
            <a:r>
              <a:rPr lang="pl-PL" dirty="0" smtClean="0"/>
              <a:t> </a:t>
            </a:r>
            <a:br>
              <a:rPr lang="pl-PL" dirty="0" smtClean="0"/>
            </a:br>
            <a:r>
              <a:rPr lang="pl-PL" dirty="0" smtClean="0"/>
              <a:t>- </a:t>
            </a:r>
            <a:r>
              <a:rPr lang="pl-PL" dirty="0" smtClean="0">
                <a:solidFill>
                  <a:srgbClr val="FF0000"/>
                </a:solidFill>
              </a:rPr>
              <a:t>Eliza Orzeszkowa </a:t>
            </a:r>
            <a:r>
              <a:rPr lang="pl-PL" dirty="0" smtClean="0"/>
              <a:t>- powieściopisarka - aktywnie działającą na rzecz rozwoju czytelnictwa, była współzałożycielką wypożyczalni i wydawnictwa wileńskiego.</a:t>
            </a:r>
            <a:endParaRPr lang="pl-PL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Adam Mickiewicz-</a:t>
            </a:r>
            <a:r>
              <a:rPr lang="pl-PL" sz="2800" dirty="0" smtClean="0"/>
              <a:t>polski poeta</a:t>
            </a:r>
            <a:endParaRPr lang="pl-PL" sz="2800" dirty="0"/>
          </a:p>
        </p:txBody>
      </p:sp>
      <p:pic>
        <p:nvPicPr>
          <p:cNvPr id="4" name="Symbol zastępczy zawartości 3" descr="Adam_Mickiewicz_według_dagerotypu_paryskiego_z_1842_rok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1571612"/>
            <a:ext cx="3542133" cy="50006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Gabriel Narutowicz –</a:t>
            </a:r>
            <a:r>
              <a:rPr lang="pl-PL" sz="3100" dirty="0" smtClean="0"/>
              <a:t>pierwszy prezydent Rzeczypospolitej </a:t>
            </a:r>
            <a:r>
              <a:rPr lang="pl-PL" sz="3100" dirty="0" err="1" smtClean="0"/>
              <a:t>Polskej</a:t>
            </a:r>
            <a:endParaRPr lang="pl-PL" sz="3100" dirty="0"/>
          </a:p>
        </p:txBody>
      </p:sp>
      <p:pic>
        <p:nvPicPr>
          <p:cNvPr id="6" name="Symbol zastępczy zawartości 5" descr="Narutowicz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550" y="2004219"/>
            <a:ext cx="31369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pl-PL" sz="3600" dirty="0" smtClean="0"/>
              <a:t>Józef Piłsudski-  </a:t>
            </a:r>
            <a:r>
              <a:rPr lang="pl-PL" sz="3600" dirty="0" smtClean="0">
                <a:solidFill>
                  <a:srgbClr val="FF0000"/>
                </a:solidFill>
                <a:hlinkClick r:id="rId2" tooltip="Naczelnik Państwa"/>
              </a:rPr>
              <a:t>naczelnik państwa</a:t>
            </a:r>
            <a:r>
              <a:rPr lang="pl-PL" sz="3600" dirty="0" smtClean="0">
                <a:solidFill>
                  <a:srgbClr val="FF0000"/>
                </a:solidFill>
              </a:rPr>
              <a:t> , pierwszy </a:t>
            </a:r>
            <a:r>
              <a:rPr lang="pl-PL" sz="3600" u="sng" dirty="0" smtClean="0">
                <a:solidFill>
                  <a:srgbClr val="FF0000"/>
                </a:solidFill>
                <a:hlinkClick r:id="rId3" tooltip="Marszałek Polski"/>
              </a:rPr>
              <a:t>marszałek Polski</a:t>
            </a:r>
            <a:r>
              <a:rPr lang="pl-PL" sz="3600" dirty="0" smtClean="0"/>
              <a:t>  </a:t>
            </a:r>
            <a:br>
              <a:rPr lang="pl-PL" sz="3600" dirty="0" smtClean="0"/>
            </a:br>
            <a:endParaRPr lang="pl-PL" sz="3600" dirty="0"/>
          </a:p>
        </p:txBody>
      </p:sp>
      <p:pic>
        <p:nvPicPr>
          <p:cNvPr id="6" name="Symbol zastępczy zawartości 5" descr="józefff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24998" y="1646238"/>
            <a:ext cx="3294004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Czesław Miłosz-</a:t>
            </a:r>
            <a:r>
              <a:rPr lang="pl-PL" sz="3100" dirty="0" smtClean="0"/>
              <a:t>polski poeta i prozaik, </a:t>
            </a:r>
            <a:r>
              <a:rPr lang="pl-PL" sz="3100" dirty="0" smtClean="0">
                <a:solidFill>
                  <a:srgbClr val="FF0000"/>
                </a:solidFill>
              </a:rPr>
              <a:t>laureat Nagrody Nobla</a:t>
            </a:r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 descr="milosz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050" y="1643050"/>
            <a:ext cx="3439731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b="1" dirty="0" smtClean="0"/>
              <a:t>Polacy na Litwie to </a:t>
            </a:r>
            <a:r>
              <a:rPr lang="pl-PL" sz="2400" dirty="0" smtClean="0"/>
              <a:t>społeczność ok. 235-300 tysięcy osób. Polacy są najliczniejszą </a:t>
            </a:r>
            <a:r>
              <a:rPr lang="pl-PL" sz="2400" dirty="0" smtClean="0">
                <a:hlinkClick r:id="rId2" tooltip="Mniejszość narodowa"/>
              </a:rPr>
              <a:t>mniejszością narodową</a:t>
            </a:r>
            <a:r>
              <a:rPr lang="pl-PL" sz="2400" dirty="0" smtClean="0"/>
              <a:t> na </a:t>
            </a:r>
            <a:r>
              <a:rPr lang="pl-PL" sz="2400" dirty="0" smtClean="0">
                <a:hlinkClick r:id="rId3" tooltip="Litwa"/>
              </a:rPr>
              <a:t>Litwie</a:t>
            </a:r>
            <a:endParaRPr lang="pl-PL" sz="2400" dirty="0"/>
          </a:p>
        </p:txBody>
      </p:sp>
      <p:pic>
        <p:nvPicPr>
          <p:cNvPr id="4" name="Symbol zastępczy zawartości 3" descr="Poles in Lithuania Barry Kent.pn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500174"/>
            <a:ext cx="6429420" cy="490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Polskie Gimnazjum w Wilnie </a:t>
            </a:r>
            <a:endParaRPr lang="pl-PL" dirty="0"/>
          </a:p>
        </p:txBody>
      </p:sp>
      <p:pic>
        <p:nvPicPr>
          <p:cNvPr id="4" name="Symbol zastępczy zawartości 3" descr="http://zw.lt/assets/DSC_020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5917" y="1646238"/>
            <a:ext cx="681216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7536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Znane zespoły muzyczne , aktorzy , pisarze pochodzący </a:t>
            </a:r>
            <a:br>
              <a:rPr lang="pl-PL" dirty="0" smtClean="0"/>
            </a:br>
            <a:r>
              <a:rPr lang="pl-PL" dirty="0" smtClean="0"/>
              <a:t>z Litwy</a:t>
            </a:r>
            <a:endParaRPr lang="pl-PL" dirty="0"/>
          </a:p>
        </p:txBody>
      </p:sp>
      <p:pic>
        <p:nvPicPr>
          <p:cNvPr id="4" name="Symbol zastępczy zawartości 3" descr="Sasha_Son_-_Lov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2428868"/>
            <a:ext cx="4357534" cy="3954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LT United</a:t>
            </a:r>
            <a:endParaRPr lang="pl-PL" dirty="0"/>
          </a:p>
        </p:txBody>
      </p:sp>
      <p:pic>
        <p:nvPicPr>
          <p:cNvPr id="4" name="Symbol zastępczy zawartości 3" descr="mano777_2006-03-04_koncertas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714488"/>
            <a:ext cx="6143648" cy="4628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Linas</a:t>
            </a:r>
            <a:r>
              <a:rPr lang="pl-PL" dirty="0" smtClean="0"/>
              <a:t> &amp; Simona</a:t>
            </a:r>
            <a:endParaRPr lang="pl-PL" dirty="0"/>
          </a:p>
        </p:txBody>
      </p:sp>
      <p:pic>
        <p:nvPicPr>
          <p:cNvPr id="4" name="Symbol zastępczy zawartości 3" descr="http://upload.wikimedia.org/wikipedia/commons/0/0d/Linas_and_Simona_-_Lithuania_200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67212" y="1646238"/>
            <a:ext cx="600957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Największym jeziorem jest </a:t>
            </a:r>
            <a:r>
              <a:rPr lang="pl-PL" sz="2800" dirty="0" err="1" smtClean="0"/>
              <a:t>jeź</a:t>
            </a:r>
            <a:r>
              <a:rPr lang="pl-PL" sz="2800" dirty="0" smtClean="0"/>
              <a:t>. </a:t>
            </a:r>
            <a:r>
              <a:rPr lang="pl-PL" sz="2800" dirty="0" err="1" smtClean="0">
                <a:solidFill>
                  <a:srgbClr val="FF0000"/>
                </a:solidFill>
              </a:rPr>
              <a:t>Drygiświaty</a:t>
            </a:r>
            <a:r>
              <a:rPr lang="pl-PL" sz="2800" dirty="0" smtClean="0"/>
              <a:t> o pow. 44,8 km </a:t>
            </a:r>
            <a:r>
              <a:rPr lang="pl-PL" sz="2800" dirty="0" err="1" smtClean="0"/>
              <a:t>kw</a:t>
            </a:r>
            <a:endParaRPr lang="pl-PL" sz="2800" dirty="0"/>
          </a:p>
        </p:txBody>
      </p:sp>
      <p:pic>
        <p:nvPicPr>
          <p:cNvPr id="4" name="Symbol zastępczy zawartości 3" descr="Dryświaty na Litwe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4256" y="1646238"/>
            <a:ext cx="58754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pl-PL" dirty="0" smtClean="0"/>
              <a:t>Algirdas </a:t>
            </a:r>
            <a:r>
              <a:rPr lang="pl-PL" dirty="0" err="1" smtClean="0"/>
              <a:t>Dainavičius</a:t>
            </a:r>
            <a:r>
              <a:rPr lang="pl-PL" dirty="0" smtClean="0"/>
              <a:t> aktor teatralny</a:t>
            </a:r>
            <a:endParaRPr lang="pl-PL" dirty="0"/>
          </a:p>
        </p:txBody>
      </p:sp>
      <p:pic>
        <p:nvPicPr>
          <p:cNvPr id="4" name="Symbol zastępczy zawartości 3" descr="bawat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285860"/>
            <a:ext cx="4080422" cy="521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 smtClean="0"/>
              <a:t>Donatas</a:t>
            </a:r>
            <a:r>
              <a:rPr lang="pl-PL" dirty="0" smtClean="0"/>
              <a:t> </a:t>
            </a:r>
            <a:r>
              <a:rPr lang="pl-PL" dirty="0" err="1" smtClean="0"/>
              <a:t>Šimukauskas</a:t>
            </a:r>
            <a:r>
              <a:rPr lang="pl-PL" dirty="0" smtClean="0"/>
              <a:t> –aktor teatralny i filmowy</a:t>
            </a:r>
            <a:endParaRPr lang="pl-PL" dirty="0"/>
          </a:p>
        </p:txBody>
      </p:sp>
      <p:pic>
        <p:nvPicPr>
          <p:cNvPr id="4" name="Symbol zastępczy zawartości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714488"/>
            <a:ext cx="3202336" cy="473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85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lt-LT" sz="4000" dirty="0" smtClean="0"/>
              <a:t>Dalia Michelevičiūtė</a:t>
            </a:r>
            <a:r>
              <a:rPr lang="pl-PL" sz="4000" dirty="0" smtClean="0"/>
              <a:t> aktorka teatralna        </a:t>
            </a:r>
            <a:r>
              <a:rPr lang="lt-LT" sz="4000" dirty="0" smtClean="0"/>
              <a:t/>
            </a:r>
            <a:br>
              <a:rPr lang="lt-LT" sz="4000" dirty="0" smtClean="0"/>
            </a:br>
            <a:endParaRPr lang="pl-PL" sz="4000" dirty="0"/>
          </a:p>
        </p:txBody>
      </p:sp>
      <p:pic>
        <p:nvPicPr>
          <p:cNvPr id="4" name="Symbol zastępczy zawartości 3" descr="http://s1.15cdn.lt/images/photos/616209/big/1266860521jkal160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0452" y="1646238"/>
            <a:ext cx="678309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Kilka słów w języku litewskim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Dzień dobry -</a:t>
            </a:r>
            <a:r>
              <a:rPr lang="pl-PL" dirty="0" err="1" smtClean="0">
                <a:solidFill>
                  <a:srgbClr val="FF0000"/>
                </a:solidFill>
              </a:rPr>
              <a:t>labas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rytas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Przepraszam –</a:t>
            </a:r>
            <a:r>
              <a:rPr lang="pl-PL" dirty="0" err="1" smtClean="0">
                <a:solidFill>
                  <a:srgbClr val="FF0000"/>
                </a:solidFill>
              </a:rPr>
              <a:t>atsiprašau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Dziękuję –</a:t>
            </a:r>
            <a:r>
              <a:rPr lang="pl-PL" dirty="0" err="1" smtClean="0">
                <a:solidFill>
                  <a:srgbClr val="FF0000"/>
                </a:solidFill>
              </a:rPr>
              <a:t>ačiū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Proszę –</a:t>
            </a:r>
            <a:r>
              <a:rPr lang="pl-PL" dirty="0" err="1" smtClean="0">
                <a:solidFill>
                  <a:srgbClr val="FF0000"/>
                </a:solidFill>
              </a:rPr>
              <a:t>Prašom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Do widzenia -</a:t>
            </a:r>
            <a:r>
              <a:rPr lang="pl-PL" dirty="0" err="1" smtClean="0">
                <a:solidFill>
                  <a:srgbClr val="FF0000"/>
                </a:solidFill>
              </a:rPr>
              <a:t>sudie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500034" y="785794"/>
            <a:ext cx="8229600" cy="51689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/>
              <a:t>Pragniemy podziękować wszystkim za wysłuchanie i obejrzenie naszej prezentacji.</a:t>
            </a:r>
          </a:p>
          <a:p>
            <a:pPr marL="0" indent="0">
              <a:buNone/>
            </a:pPr>
            <a:r>
              <a:rPr lang="pl-PL" dirty="0" smtClean="0"/>
              <a:t>Chcielibyśmy także podziękować  Pani </a:t>
            </a:r>
            <a:r>
              <a:rPr lang="pl-PL" b="1" i="1" dirty="0" smtClean="0"/>
              <a:t>Bożenie Wasilak </a:t>
            </a:r>
            <a:r>
              <a:rPr lang="pl-PL" dirty="0" smtClean="0"/>
              <a:t>za pomoc w przygotowaniu projektu. </a:t>
            </a:r>
            <a:br>
              <a:rPr lang="pl-PL" dirty="0" smtClean="0"/>
            </a:br>
            <a:endParaRPr lang="pl-PL" dirty="0" smtClean="0"/>
          </a:p>
          <a:p>
            <a:pPr marL="0" indent="0">
              <a:buNone/>
            </a:pPr>
            <a:r>
              <a:rPr lang="pl-PL" b="1" dirty="0" smtClean="0"/>
              <a:t>Autorzy:</a:t>
            </a:r>
            <a:br>
              <a:rPr lang="pl-PL" b="1" dirty="0" smtClean="0"/>
            </a:br>
            <a:r>
              <a:rPr lang="pl-PL" dirty="0" smtClean="0"/>
              <a:t>Karolina Jarmosz, </a:t>
            </a:r>
            <a:br>
              <a:rPr lang="pl-PL" dirty="0" smtClean="0"/>
            </a:br>
            <a:r>
              <a:rPr lang="pl-PL" dirty="0" smtClean="0"/>
              <a:t>Izabela Masny</a:t>
            </a:r>
          </a:p>
          <a:p>
            <a:pPr marL="0" indent="0">
              <a:buNone/>
            </a:pPr>
            <a:r>
              <a:rPr lang="pl-PL" dirty="0" smtClean="0"/>
              <a:t>          oraz </a:t>
            </a:r>
          </a:p>
          <a:p>
            <a:pPr marL="0" indent="0">
              <a:buNone/>
            </a:pPr>
            <a:r>
              <a:rPr lang="pl-PL" dirty="0" smtClean="0"/>
              <a:t>Jakub Wiśniewski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/>
              <a:t>Najgłębsze jezioro </a:t>
            </a:r>
            <a:r>
              <a:rPr lang="pl-PL" sz="2400" dirty="0" smtClean="0">
                <a:solidFill>
                  <a:srgbClr val="FF0000"/>
                </a:solidFill>
              </a:rPr>
              <a:t>TAUROGINIE</a:t>
            </a:r>
            <a:r>
              <a:rPr lang="pl-PL" sz="2400" dirty="0" smtClean="0"/>
              <a:t> ma 60,5 m głębokości</a:t>
            </a:r>
            <a:endParaRPr lang="pl-PL" sz="2400" dirty="0"/>
          </a:p>
        </p:txBody>
      </p:sp>
      <p:pic>
        <p:nvPicPr>
          <p:cNvPr id="8" name="Symbol zastępczy zawartości 7" descr="ta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2000240"/>
            <a:ext cx="5143536" cy="3857653"/>
          </a:xfrm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Neregeta</a:t>
            </a:r>
            <a:endParaRPr lang="pl-PL" dirty="0"/>
          </a:p>
        </p:txBody>
      </p:sp>
      <p:pic>
        <p:nvPicPr>
          <p:cNvPr id="6" name="Symbol zastępczy zawartości 5" descr="neregeta-lietuva-2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643050"/>
            <a:ext cx="602833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ewnia metali">
  <a:themeElements>
    <a:clrScheme name="Odlewnia metali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dlewnia metali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805</TotalTime>
  <Words>526</Words>
  <PresentationFormat>Pokaz na ekranie (4:3)</PresentationFormat>
  <Paragraphs>100</Paragraphs>
  <Slides>74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75" baseType="lpstr">
      <vt:lpstr>Odlewnia metali</vt:lpstr>
      <vt:lpstr>Litwa-  kraj  położony  nad  Bałtykiem </vt:lpstr>
      <vt:lpstr>Litwa na mapie Europy   </vt:lpstr>
      <vt:lpstr>Najważniejsze rzeki oraz miasta </vt:lpstr>
      <vt:lpstr>Slajd 4</vt:lpstr>
      <vt:lpstr>Krajobrazy:</vt:lpstr>
      <vt:lpstr>Jeziora   w tym kraju zajmują 1,5 % powierzchni </vt:lpstr>
      <vt:lpstr>Największym jeziorem jest jeź. Drygiświaty o pow. 44,8 km kw</vt:lpstr>
      <vt:lpstr>Najgłębsze jezioro TAUROGINIE ma 60,5 m głębokości</vt:lpstr>
      <vt:lpstr>Neregeta</vt:lpstr>
      <vt:lpstr>Litwa  ma gęstą i dobrze rozwiniętą sieć rzeczną.  Meandrujące rzeki płyną  szerokimi dolinami.</vt:lpstr>
      <vt:lpstr>rzeka  Niemen</vt:lpstr>
      <vt:lpstr> rzeka Memel</vt:lpstr>
      <vt:lpstr> rzeka Windawa</vt:lpstr>
      <vt:lpstr>Krajobraz  środkowej Litwy </vt:lpstr>
      <vt:lpstr>Krajobraz litewskiej  wsi</vt:lpstr>
      <vt:lpstr>Pola uprawne z najdłuższą rzeką Litwy-Niemnem</vt:lpstr>
      <vt:lpstr>Litewska część wybrzeża  Bałtyku</vt:lpstr>
      <vt:lpstr>Mierzeja Kurońska</vt:lpstr>
      <vt:lpstr>Architektura Litewska </vt:lpstr>
      <vt:lpstr>         Pałac Prezydencki w Kownie </vt:lpstr>
      <vt:lpstr>Baszta Giedymina w Wilnie  </vt:lpstr>
      <vt:lpstr>Dom Perkuna- kamienica kupiecka w Kownie  </vt:lpstr>
      <vt:lpstr>Kościół św. Franciszka i św. Bernarda w Wilnie </vt:lpstr>
      <vt:lpstr>Zamek w Trokach-  siedziba Księcia Witolda piękny gotycki zamek na wyspie. Przez wieki Troki uważane były za stolicę pogańskiej, "giedyminowej" Litwy.   </vt:lpstr>
      <vt:lpstr>KARAIMI -  to dodatkowa osobliwość Trok,   lud  , ściągnięty tu   w średniowieczu z dalekiego Krymu byli pośrednikami  między Księciem Witoldem a Chanatem Krymskim</vt:lpstr>
      <vt:lpstr>Karaimska zabudowa w Trokach </vt:lpstr>
      <vt:lpstr>Kościół św. Anny-najpiękniejszy w Wilnie - gotycki kościół   </vt:lpstr>
      <vt:lpstr>Bazylika archikatedralna Świętych Apostołów Piotra                        i Pawła w Kownie</vt:lpstr>
      <vt:lpstr>Teatr w Kłajpedzie </vt:lpstr>
      <vt:lpstr>Ostra Brama w Wilnie   tu  znajduje się Cudowny Obraz Matki Boskiej Ostrobramskiej</vt:lpstr>
      <vt:lpstr>Mentalność </vt:lpstr>
      <vt:lpstr>Litwini w strojach ludowych</vt:lpstr>
      <vt:lpstr>Slajd 33</vt:lpstr>
      <vt:lpstr>Slajd 34</vt:lpstr>
      <vt:lpstr>Slajd 35</vt:lpstr>
      <vt:lpstr>Muzeum Ofiar Ludobójstwa  w Wilnie</vt:lpstr>
      <vt:lpstr>Góra Krzyży w Szawli-  upamiętnia przyjęcie chrztu przez ŻMUDZINÓW </vt:lpstr>
      <vt:lpstr>Dziewiąty Fort w Kownie  </vt:lpstr>
      <vt:lpstr>Klasztor w Pożajściu</vt:lpstr>
      <vt:lpstr>Zamek w Kownie </vt:lpstr>
      <vt:lpstr>Uniwersytet Wileński - tu studiowali :                         A. Mickiewicz , I.Domeyko J.Lelewel, Cz. Miłosz </vt:lpstr>
      <vt:lpstr>Cmentarz na Rossie – tu spoczywa matka                   i serce Józefa Piłsudskiego   </vt:lpstr>
      <vt:lpstr>Litewskie Muzeum Narodowe  w Wilnie</vt:lpstr>
      <vt:lpstr> Dom Zakonny Siostry Faustyny </vt:lpstr>
      <vt:lpstr>Siostra Faustyna Kowalska-święta Kościoła katolickiego, zakonnica ze Zgromadzenia Sióstr Matki Bożej Miłosierdzia, mistyczka, stygmatyczka i wizjonerka. Znana przede wszystkim jako głosicielka kultu Miłosierdzia Bożego</vt:lpstr>
      <vt:lpstr>Zamek Dolny w Wilnie </vt:lpstr>
      <vt:lpstr>Biało-błękitna cerkiew prawosławna                    w Druskiennikach  </vt:lpstr>
      <vt:lpstr>Kuchnia litewska i tradycyjne potrawy </vt:lpstr>
      <vt:lpstr>Kibilini- rodzaj pieroga z ciasta drożdżowego, z farszem mięsnym, tradycyjnie z baraniny, ostatnio coraz częściej z wieprzowiny.  Tradycyjna potrawa Karaimów, obecna w kuchni litewskiej.</vt:lpstr>
      <vt:lpstr>Kastinys to lekkie żmudzkie danie ze śmietany i masła z przyprawami. Najczęściej był spożywany w czasie postu i w dni intensywnych prac polowych z gorącymi gotowanymi ziemniakami lub chlebem.</vt:lpstr>
      <vt:lpstr>Kugelis-rodzaj babki ziemniaczanej ze skwarkami </vt:lpstr>
      <vt:lpstr>Chleb wileński</vt:lpstr>
      <vt:lpstr>1 stycznia 2015 wprowadzono na Litwie EURO-                    jako oficjalną jednostkę  monetarną  </vt:lpstr>
      <vt:lpstr>Ciekawostki o Litwie</vt:lpstr>
      <vt:lpstr>Znane produkty pochodzące  z Litwy : napoje-kwas chlebowy</vt:lpstr>
      <vt:lpstr>Pieczywo-czarny chleb</vt:lpstr>
      <vt:lpstr>Wędliny-kindziuk</vt:lpstr>
      <vt:lpstr>Słodycze:sękacz</vt:lpstr>
      <vt:lpstr>Polska i Litwa były jednym państwem</vt:lpstr>
      <vt:lpstr>  Z Wilnem nierozerwalnie związanych jest wiele znanych postaci </vt:lpstr>
      <vt:lpstr>Adam Mickiewicz-polski poeta</vt:lpstr>
      <vt:lpstr>Gabriel Narutowicz –pierwszy prezydent Rzeczypospolitej Polskej</vt:lpstr>
      <vt:lpstr>Józef Piłsudski-  naczelnik państwa , pierwszy marszałek Polski   </vt:lpstr>
      <vt:lpstr>Czesław Miłosz-polski poeta i prozaik, laureat Nagrody Nobla </vt:lpstr>
      <vt:lpstr>Polacy na Litwie to społeczność ok. 235-300 tysięcy osób. Polacy są najliczniejszą mniejszością narodową na Litwie</vt:lpstr>
      <vt:lpstr>Polskie Gimnazjum w Wilnie </vt:lpstr>
      <vt:lpstr>Znane zespoły muzyczne , aktorzy , pisarze pochodzący  z Litwy</vt:lpstr>
      <vt:lpstr>LT United</vt:lpstr>
      <vt:lpstr>Linas &amp; Simona</vt:lpstr>
      <vt:lpstr>Algirdas Dainavičius aktor teatralny</vt:lpstr>
      <vt:lpstr>Donatas Šimukauskas –aktor teatralny i filmowy</vt:lpstr>
      <vt:lpstr>Dalia Michelevičiūtė aktorka teatralna         </vt:lpstr>
      <vt:lpstr>Kilka słów w języku litewskim</vt:lpstr>
      <vt:lpstr>Slajd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Nauczyciel</cp:lastModifiedBy>
  <cp:revision>91</cp:revision>
  <dcterms:modified xsi:type="dcterms:W3CDTF">2015-03-05T09:37:00Z</dcterms:modified>
</cp:coreProperties>
</file>