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73" r:id="rId3"/>
    <p:sldId id="286" r:id="rId4"/>
    <p:sldId id="276" r:id="rId5"/>
    <p:sldId id="277" r:id="rId6"/>
    <p:sldId id="278" r:id="rId7"/>
    <p:sldId id="279" r:id="rId8"/>
    <p:sldId id="298" r:id="rId9"/>
    <p:sldId id="280" r:id="rId10"/>
    <p:sldId id="281" r:id="rId11"/>
    <p:sldId id="282" r:id="rId12"/>
    <p:sldId id="283" r:id="rId13"/>
    <p:sldId id="284" r:id="rId14"/>
    <p:sldId id="285" r:id="rId15"/>
    <p:sldId id="291" r:id="rId16"/>
    <p:sldId id="292" r:id="rId17"/>
    <p:sldId id="288" r:id="rId18"/>
    <p:sldId id="293" r:id="rId19"/>
    <p:sldId id="294" r:id="rId20"/>
    <p:sldId id="289" r:id="rId21"/>
    <p:sldId id="290" r:id="rId22"/>
    <p:sldId id="296" r:id="rId23"/>
    <p:sldId id="269" r:id="rId24"/>
    <p:sldId id="266" r:id="rId25"/>
    <p:sldId id="297" r:id="rId26"/>
    <p:sldId id="257" r:id="rId27"/>
    <p:sldId id="258" r:id="rId28"/>
    <p:sldId id="301" r:id="rId29"/>
    <p:sldId id="311" r:id="rId30"/>
    <p:sldId id="303" r:id="rId31"/>
    <p:sldId id="308" r:id="rId32"/>
    <p:sldId id="302" r:id="rId33"/>
    <p:sldId id="304" r:id="rId34"/>
    <p:sldId id="306" r:id="rId35"/>
    <p:sldId id="259" r:id="rId36"/>
    <p:sldId id="310" r:id="rId37"/>
    <p:sldId id="312" r:id="rId38"/>
    <p:sldId id="260" r:id="rId39"/>
    <p:sldId id="309" r:id="rId40"/>
    <p:sldId id="261" r:id="rId41"/>
    <p:sldId id="307" r:id="rId42"/>
    <p:sldId id="299" r:id="rId43"/>
    <p:sldId id="313" r:id="rId44"/>
    <p:sldId id="300" r:id="rId45"/>
    <p:sldId id="263" r:id="rId46"/>
    <p:sldId id="265" r:id="rId47"/>
    <p:sldId id="314" r:id="rId48"/>
    <p:sldId id="305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80066" autoAdjust="0"/>
  </p:normalViewPr>
  <p:slideViewPr>
    <p:cSldViewPr>
      <p:cViewPr varScale="1">
        <p:scale>
          <a:sx n="73" d="100"/>
          <a:sy n="73" d="100"/>
        </p:scale>
        <p:origin x="-17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1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00C14-AE04-4F87-BAFB-162F93221BC2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9A587-6BBF-4E65-923C-F4111C50C88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 poprawki!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9A587-6BBF-4E65-923C-F4111C50C888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2015-06-15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3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El%20canto%20Gregoriano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1" y="285729"/>
            <a:ext cx="8229600" cy="4214842"/>
          </a:xfrm>
          <a:ln>
            <a:noFill/>
          </a:ln>
        </p:spPr>
        <p:txBody>
          <a:bodyPr>
            <a:noAutofit/>
          </a:bodyPr>
          <a:lstStyle/>
          <a:p>
            <a:r>
              <a:rPr lang="pl-PL" sz="6600" dirty="0" smtClean="0"/>
              <a:t/>
            </a:r>
            <a:br>
              <a:rPr lang="pl-PL" sz="6600" dirty="0" smtClean="0"/>
            </a:br>
            <a:r>
              <a:rPr lang="pl-PL" sz="6600" dirty="0" smtClean="0"/>
              <a:t/>
            </a:r>
            <a:br>
              <a:rPr lang="pl-PL" sz="6600" dirty="0" smtClean="0"/>
            </a:br>
            <a:r>
              <a:rPr lang="pl-PL" sz="6600" dirty="0" smtClean="0"/>
              <a:t/>
            </a:r>
            <a:br>
              <a:rPr lang="pl-PL" sz="6600" dirty="0" smtClean="0"/>
            </a:br>
            <a:r>
              <a:rPr lang="pl-PL" sz="6600" dirty="0" smtClean="0"/>
              <a:t/>
            </a:r>
            <a:br>
              <a:rPr lang="pl-PL" sz="6600" dirty="0" smtClean="0"/>
            </a:br>
            <a:r>
              <a:rPr lang="pl-PL" sz="6600" dirty="0" smtClean="0"/>
              <a:t>Śladami</a:t>
            </a:r>
            <a:br>
              <a:rPr lang="pl-PL" sz="6600" dirty="0" smtClean="0"/>
            </a:br>
            <a:r>
              <a:rPr lang="pl-PL" sz="6600" dirty="0" smtClean="0"/>
              <a:t> św. Stanisława </a:t>
            </a:r>
            <a:br>
              <a:rPr lang="pl-PL" sz="6600" dirty="0" smtClean="0"/>
            </a:br>
            <a:r>
              <a:rPr lang="pl-PL" sz="6600" dirty="0" smtClean="0"/>
              <a:t>Kostki</a:t>
            </a:r>
            <a:endParaRPr lang="pl-PL" sz="6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599" y="3331698"/>
            <a:ext cx="6629424" cy="1740376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El canto Gregorian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411481" y="274638"/>
            <a:ext cx="45719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Niewiele lepiej obchodził się z nim jego ochmistrz, który uważał za swój obowiązek wyleczyć go z rzekomego marzycielstwa i wychować na modnego i światowego panicza. Wygadując ciągle na niego i zasypując go złośliwymi docinkami, mawiał: "Ojciec na to cię tu przysłał, abyś się nauczył dobrego tonu, a nie na to, żebyś ze spuszczonymi oczyma chodził jak pobożniś jaki".</a:t>
            </a:r>
          </a:p>
          <a:p>
            <a:endParaRPr lang="pl-PL" dirty="0"/>
          </a:p>
        </p:txBody>
      </p:sp>
      <p:pic>
        <p:nvPicPr>
          <p:cNvPr id="4" name="Obraz 3" descr="dyzio-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3571876"/>
            <a:ext cx="5715000" cy="27432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571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357166"/>
            <a:ext cx="8286808" cy="65008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00" dirty="0" smtClean="0">
                <a:latin typeface="Monotype Corsiva" pitchFamily="66" charset="0"/>
              </a:rPr>
              <a:t>   Świątobliwy młodzieniaszek znosił cierpliwie te przymówki .Poza tym, gdzie nie widział nic złego, okazywał jak największe posłuszeństwo; dał się nawet nakłonić do brania lekcji tańca.</a:t>
            </a:r>
            <a:endParaRPr lang="pl-PL" sz="4000" dirty="0">
              <a:latin typeface="Monotype Corsiva" pitchFamily="66" charset="0"/>
            </a:endParaRPr>
          </a:p>
        </p:txBody>
      </p:sp>
      <p:pic>
        <p:nvPicPr>
          <p:cNvPr id="4" name="Obraz 3" descr="2148407y6qqy8cwwz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857628"/>
            <a:ext cx="7215238" cy="2357455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57158" y="274638"/>
            <a:ext cx="100042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          „Urodziłem się nie dla tego świata, </a:t>
            </a:r>
          </a:p>
          <a:p>
            <a:pPr algn="ctr">
              <a:buNone/>
            </a:pPr>
            <a:r>
              <a:rPr lang="pl-PL" sz="3600" dirty="0" smtClean="0">
                <a:latin typeface="Monotype Corsiva" pitchFamily="66" charset="0"/>
              </a:rPr>
              <a:t>lecz dla wieczności. </a:t>
            </a:r>
          </a:p>
          <a:p>
            <a:pPr algn="ctr">
              <a:buNone/>
            </a:pPr>
            <a:r>
              <a:rPr lang="pl-PL" sz="3600" dirty="0" smtClean="0">
                <a:latin typeface="Monotype Corsiva" pitchFamily="66" charset="0"/>
              </a:rPr>
              <a:t> Dlatego żyję i żyć będę tak, jak się Bogu podoba".</a:t>
            </a:r>
          </a:p>
          <a:p>
            <a:pPr algn="ctr">
              <a:buNone/>
            </a:pPr>
            <a:endParaRPr lang="pl-PL" sz="3600" dirty="0">
              <a:latin typeface="Monotype Corsiva" pitchFamily="66" charset="0"/>
            </a:endParaRPr>
          </a:p>
        </p:txBody>
      </p:sp>
      <p:pic>
        <p:nvPicPr>
          <p:cNvPr id="4" name="Obraz 3" descr="175915_biala_lilia_w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071810"/>
            <a:ext cx="7072330" cy="3000372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 flipV="1">
            <a:off x="285720" y="0"/>
            <a:ext cx="171480" cy="2746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W roku 1566 wskutek postów, </a:t>
            </a:r>
            <a:r>
              <a:rPr lang="pl-PL" dirty="0" err="1" smtClean="0">
                <a:latin typeface="Monotype Corsiva" pitchFamily="66" charset="0"/>
              </a:rPr>
              <a:t>biczowań</a:t>
            </a:r>
            <a:r>
              <a:rPr lang="pl-PL" dirty="0" smtClean="0">
                <a:latin typeface="Monotype Corsiva" pitchFamily="66" charset="0"/>
              </a:rPr>
              <a:t>, nocnego czuwania i poniewierek brata zapadł w śmiertelną chorobę. Ze łzami błagał o </a:t>
            </a:r>
            <a:r>
              <a:rPr lang="pl-PL" dirty="0" err="1" smtClean="0">
                <a:latin typeface="Monotype Corsiva" pitchFamily="66" charset="0"/>
              </a:rPr>
              <a:t>sakramenta</a:t>
            </a:r>
            <a:r>
              <a:rPr lang="pl-PL" dirty="0" smtClean="0">
                <a:latin typeface="Monotype Corsiva" pitchFamily="66" charset="0"/>
              </a:rPr>
              <a:t> święte, ale protestancki gospodarz, ochmistrz i brat zatykali uszy na jego prośby. Opuszczony od ludzi udał się pod opiekę świętej Barbary, patronki umierających, jakoż Święta ta ukazała mu się w towarzystwie dwóch aniołów, którzy dali mu Komunię świętą. Potem ukazała mu się Matka Boska z Dzieciątkiem Jezus na ręku i pocieszała go, że jeszcze nie umrze, ale winien wstąpić do Towarzystwa Jezusowego.</a:t>
            </a:r>
            <a:endParaRPr lang="pl-PL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411481" y="274638"/>
            <a:ext cx="45719" cy="22540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pobra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0"/>
            <a:ext cx="4000528" cy="6560866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57158" y="274638"/>
            <a:ext cx="100042" cy="29684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472518" cy="60950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200" dirty="0" smtClean="0">
                <a:latin typeface="Monotype Corsiva" pitchFamily="66" charset="0"/>
              </a:rPr>
              <a:t>     Jezuici jednak nie mieli zwyczaju przyjmować kandydatów bez zezwolenia rodziców, a na to Stanisław nie mógł liczyć. Zdobył się więc na heroiczny czyn: zorganizował ucieczkę, do której się starannie przygotował.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1156854550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2428868"/>
            <a:ext cx="3810000" cy="382905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57158" y="274638"/>
            <a:ext cx="100042" cy="29684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329642" cy="5880756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Za poradą swojego spowiednika, o. Franciszka Antonio, który był wtajemniczony w jego plany, Stanisław udał się nie wprost do Rzymu, gdzie byłby łatwo pochwycony w drodze, ale do Augsburga, gdzie przebywał św. Piotr </a:t>
            </a:r>
            <a:r>
              <a:rPr lang="pl-PL" dirty="0" err="1" smtClean="0">
                <a:latin typeface="Monotype Corsiva" pitchFamily="66" charset="0"/>
              </a:rPr>
              <a:t>Kanizjusz</a:t>
            </a:r>
            <a:r>
              <a:rPr lang="pl-PL" dirty="0" smtClean="0">
                <a:latin typeface="Monotype Corsiva" pitchFamily="66" charset="0"/>
              </a:rPr>
              <a:t>, przełożony prowincji niemieckiej.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4" name="Obraz 3" descr="religia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2476496"/>
            <a:ext cx="3176590" cy="4381504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87px-Saint_Petrus_Canisi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571480"/>
            <a:ext cx="3714776" cy="59595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285720" y="274638"/>
            <a:ext cx="17148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115328" cy="60236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Po powrocie do </a:t>
            </a:r>
            <a:r>
              <a:rPr lang="pl-PL" dirty="0" err="1" smtClean="0">
                <a:latin typeface="Monotype Corsiva" pitchFamily="66" charset="0"/>
              </a:rPr>
              <a:t>Dylingi</a:t>
            </a:r>
            <a:r>
              <a:rPr lang="pl-PL" dirty="0" smtClean="0">
                <a:latin typeface="Monotype Corsiva" pitchFamily="66" charset="0"/>
              </a:rPr>
              <a:t> św. Piotr </a:t>
            </a:r>
            <a:r>
              <a:rPr lang="pl-PL" dirty="0" err="1" smtClean="0">
                <a:latin typeface="Monotype Corsiva" pitchFamily="66" charset="0"/>
              </a:rPr>
              <a:t>Kanizjusz</a:t>
            </a:r>
            <a:r>
              <a:rPr lang="pl-PL" dirty="0" smtClean="0">
                <a:latin typeface="Monotype Corsiva" pitchFamily="66" charset="0"/>
              </a:rPr>
              <a:t> bał się przyjąć Stanisława do swojej prowincji w obawie przed gniewem rodziców i ich zemstą na jezuitach w Wiedniu. Mając jednak od miejscowych przełożonych bardzo dobre rekomendacje, skierował go wraz z dwoma młodymi zakonnikami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do Rzymu z listem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polecającym do generała.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Droga była długa i uciążliwa.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Stanisław z towarzyszami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odbywał ją przeważnie pieszo.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Dotarli tam 28 października 1567 r.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Religia_0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285992"/>
            <a:ext cx="2410921" cy="4572008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185710" cy="2746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Stanisław rozpoczął nowicjat pełen szczęścia, że nareszcie spełniły się jego marzenia. Ojciec jednak postanowił za wszelką cenę go stamtąd wydostać. Wykorzystał w tym celu wszystkie możliwości. Do Stanisława wysłał list, pełen wymówek i gróźb. Za poradą przełożonych Stanisław odpisał ojcu, że ten powinien raczej dziękować Bogu, że wybrał jego syna na swoją służbę. W lutym 1568 r. Stanisław przeniósł się z kolegium jezuitów, gdzie mieszkał przełożony generalny zakonu, do domu św. Andrzeja na Kwirynale, w którym pozostał do śmierci.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4" name="Obraz 3" descr="2148407y6qqy8cwwz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4572008"/>
            <a:ext cx="4857784" cy="2000264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571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                ,,Cóż może być piękniejszego niż młodzian cnotliwy? 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Chociaż cnota jego nie przeszła jeszcze próby ognia, walk i doświadczeń, 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                  mimo to rozkwit łaski Bożej w młodocianej duszy, 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          gorejące płomienie miłości ku Stwórcy, dziewicza tęsknota do 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niebieskiego Oblubieńca czynią na każdym wrażenie miłe i podniosłe. ”</a:t>
            </a:r>
          </a:p>
          <a:p>
            <a:pPr>
              <a:buNone/>
            </a:pPr>
            <a:endParaRPr lang="pl-PL" sz="2400" dirty="0" smtClean="0">
              <a:latin typeface="Monotype Corsiva" pitchFamily="66" charset="0"/>
            </a:endParaRPr>
          </a:p>
          <a:p>
            <a:pPr>
              <a:buNone/>
            </a:pPr>
            <a:endParaRPr lang="pl-PL" sz="2400" dirty="0" smtClean="0">
              <a:latin typeface="Monotype Corsiva" pitchFamily="66" charset="0"/>
            </a:endParaRPr>
          </a:p>
          <a:p>
            <a:pPr>
              <a:buNone/>
            </a:pPr>
            <a:endParaRPr lang="pl-PL" sz="2400" dirty="0" smtClean="0">
              <a:latin typeface="Monotype Corsiva" pitchFamily="66" charset="0"/>
            </a:endParaRPr>
          </a:p>
          <a:p>
            <a:pPr>
              <a:buNone/>
            </a:pPr>
            <a:endParaRPr lang="pl-PL" sz="2400" dirty="0" smtClean="0"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786058"/>
            <a:ext cx="3643338" cy="363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85784" y="0"/>
            <a:ext cx="285784" cy="2857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     Pozostał w nowicjacie i żył jak anioł. Pokora jego, posłuszeństwo, pobożność, miłość Maryi i Pana Jezusa, skrupulatna sumienność, wesołość i zadowolenie jednały mu powszechną przychylność.</a:t>
            </a:r>
          </a:p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   Serce jego gorzało taką </a:t>
            </a:r>
          </a:p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   miłością Boga, </a:t>
            </a:r>
          </a:p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   że często musiał chłodzić </a:t>
            </a:r>
          </a:p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   pierś zimnymi okładami.</a:t>
            </a:r>
            <a:endParaRPr lang="pl-PL" sz="3600" dirty="0">
              <a:latin typeface="Monotype Corsiva" pitchFamily="66" charset="0"/>
            </a:endParaRPr>
          </a:p>
        </p:txBody>
      </p:sp>
      <p:pic>
        <p:nvPicPr>
          <p:cNvPr id="4" name="Obraz 3" descr="h6rpx9oha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992146"/>
            <a:ext cx="3475610" cy="4865854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5710" cy="1539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186766" cy="6023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W dziecięcej prostocie napisał list do Przeczystej Dziewicy z prośbą o śmierć szczęśliwą. Dnia 10 sierpnia opadła go zimnica, którą lekarze lekceważyli. Dnia 14 sierpnia przyjął </a:t>
            </a:r>
            <a:r>
              <a:rPr lang="pl-PL" dirty="0" err="1" smtClean="0">
                <a:latin typeface="Monotype Corsiva" pitchFamily="66" charset="0"/>
              </a:rPr>
              <a:t>sakramenta</a:t>
            </a:r>
            <a:r>
              <a:rPr lang="pl-PL" dirty="0" smtClean="0">
                <a:latin typeface="Monotype Corsiva" pitchFamily="66" charset="0"/>
              </a:rPr>
              <a:t> święte i wraz z otaczającymi jego łoże towarzyszami odmawiał modlitwy za konających, póki słowa nie zamarły mu na ustach. Dnia 15 sierpnia 1568 roku z brzaskiem dnia uleciała dusza jego ku Niebu. Liczył wtedy Stanisław dopiero 18. rok życia.</a:t>
            </a:r>
          </a:p>
          <a:p>
            <a:pPr>
              <a:buNone/>
            </a:pPr>
            <a:endParaRPr lang="pl-PL" dirty="0">
              <a:latin typeface="Monotype Corsiva" pitchFamily="66" charset="0"/>
            </a:endParaRPr>
          </a:p>
        </p:txBody>
      </p:sp>
      <p:pic>
        <p:nvPicPr>
          <p:cNvPr id="4" name="Obraz 3" descr="religi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14" y="3517202"/>
            <a:ext cx="3357586" cy="3340798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5710" cy="1539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401080" cy="602363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</a:t>
            </a:r>
            <a:r>
              <a:rPr lang="pl-PL" dirty="0" smtClean="0">
                <a:latin typeface="Monotype Corsiva" pitchFamily="66" charset="0"/>
              </a:rPr>
              <a:t>Relikwie Świętego spoczywają w kościele św. Andrzeja na Kwirynale w Rzymie. Św. Stanisław Kostka jest patronem Polski (od 1671 r.) i Litwy, archidiecezji łódzkiej i warszawskiej oraz diecezji płockiej, a także Gniezna, Lublina, Lwowa, Poznania i Warszawy; oręduje także za studentami i nowicjuszami jezuickimi, a także za polską młodzieżą.</a:t>
            </a:r>
          </a:p>
          <a:p>
            <a:pPr>
              <a:buNone/>
            </a:pPr>
            <a:endParaRPr lang="pl-PL" dirty="0">
              <a:latin typeface="Monotype Corsiva" pitchFamily="66" charset="0"/>
            </a:endParaRPr>
          </a:p>
        </p:txBody>
      </p:sp>
      <p:pic>
        <p:nvPicPr>
          <p:cNvPr id="5" name="Obraz 4" descr="LeGrosStanislausKostka 3 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3286124"/>
            <a:ext cx="5572164" cy="2976879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i="1" dirty="0" smtClean="0">
                <a:latin typeface="Monotype Corsiva" pitchFamily="66" charset="0"/>
              </a:rPr>
              <a:t>Patronat</a:t>
            </a:r>
            <a:endParaRPr lang="pl-PL" sz="6000" i="1" dirty="0"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357298"/>
            <a:ext cx="7143800" cy="47577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 Stanisław Kostka został jednym z głównych patronów Korony Polskiej i Litwy w 1674, ale już od 1961 jest patronem: Polski, archidiecezji łódzkiej i warszawskiej oraz diecezji chełmińskiej i płockiej, miast: Gniezna, Lublina, Lwowa, Poznania i Warszawy. Jest też patronem studentów oraz nowicjuszy i nowicjuszek, alumnów, polskiej młodzieży,   a także Katolickiego 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Stowarzyszenia Młodzieży (</a:t>
            </a:r>
            <a:r>
              <a:rPr lang="pl-PL" dirty="0" err="1" smtClean="0">
                <a:latin typeface="Monotype Corsiva" pitchFamily="66" charset="0"/>
              </a:rPr>
              <a:t>KSM</a:t>
            </a:r>
            <a:r>
              <a:rPr lang="pl-PL" dirty="0" smtClean="0">
                <a:latin typeface="Monotype Corsiva" pitchFamily="66" charset="0"/>
              </a:rPr>
              <a:t>)[3].                 Papież Jan XXIII w 1962 roku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potwierdził trwający od 1674 r.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patronat św. Stanisława Kostki nad Polską.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Symbol zastępczy zawartości 3" descr="kostka-obra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9" y="2786059"/>
            <a:ext cx="2714612" cy="3866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7300" dirty="0" smtClean="0">
                <a:latin typeface="Monotype Corsiva" pitchFamily="66" charset="0"/>
              </a:rPr>
              <a:t>,,Ad </a:t>
            </a:r>
            <a:r>
              <a:rPr lang="pl-PL" sz="7300" dirty="0" err="1" smtClean="0">
                <a:latin typeface="Monotype Corsiva" pitchFamily="66" charset="0"/>
              </a:rPr>
              <a:t>maiora</a:t>
            </a:r>
            <a:r>
              <a:rPr lang="pl-PL" sz="7300" dirty="0" smtClean="0">
                <a:latin typeface="Monotype Corsiva" pitchFamily="66" charset="0"/>
              </a:rPr>
              <a:t> </a:t>
            </a:r>
            <a:r>
              <a:rPr lang="pl-PL" sz="7300" dirty="0" err="1" smtClean="0">
                <a:latin typeface="Monotype Corsiva" pitchFamily="66" charset="0"/>
              </a:rPr>
              <a:t>natus</a:t>
            </a:r>
            <a:r>
              <a:rPr lang="pl-PL" sz="7300" dirty="0" smtClean="0">
                <a:latin typeface="Monotype Corsiva" pitchFamily="66" charset="0"/>
              </a:rPr>
              <a:t> sum”</a:t>
            </a: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pic>
        <p:nvPicPr>
          <p:cNvPr id="4" name="Symbol zastępczy zawartości 3" descr="jan_berchma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9" y="1172262"/>
            <a:ext cx="3786215" cy="568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86808" cy="5929354"/>
          </a:xfrm>
        </p:spPr>
        <p:txBody>
          <a:bodyPr>
            <a:noAutofit/>
          </a:bodyPr>
          <a:lstStyle/>
          <a:p>
            <a:r>
              <a:rPr lang="pl-PL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Rostkowo_</a:t>
            </a:r>
            <a:br>
              <a:rPr lang="pl-PL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pl-PL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Rodzinna miejscowość </a:t>
            </a:r>
            <a:r>
              <a:rPr lang="pl-PL" sz="5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Św.Stanisława</a:t>
            </a:r>
            <a:r>
              <a:rPr lang="pl-PL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Kostki</a:t>
            </a:r>
            <a:endParaRPr lang="pl-PL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52128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714375"/>
            <a:ext cx="8115300" cy="4572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 Rostkowo to miejscowość położona w województwie mazowieckim w diecezji płockiej. W miejscu, w którym znajduje się kościół stał według tradycji dwór Kostków. W 1550 roku urodził się tu Stanisław Kostka, jako syn kasztelana zakroczymskiego i Małgorzaty z Kryskich. Miał trzech braci i dwie siostry. Tu pozostały ślady jego obecności: kamień, w którym jak podaje tradycja została odciśnięta stopa świętego, lipa, pod którą się często modlił i staw, nad którym kontemplował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 i według legendy uciszył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 przeszkadzające mu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  w skupieniu żaby.</a:t>
            </a:r>
          </a:p>
          <a:p>
            <a:pPr>
              <a:buNone/>
            </a:pPr>
            <a:endParaRPr lang="pl-PL" dirty="0" smtClean="0"/>
          </a:p>
        </p:txBody>
      </p:sp>
      <p:pic>
        <p:nvPicPr>
          <p:cNvPr id="4" name="Symbol zastępczy zawartości 3" descr="sw_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3357563"/>
            <a:ext cx="2571768" cy="3281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Obszar</a:t>
            </a:r>
            <a:br>
              <a:rPr lang="pl-PL" dirty="0" smtClean="0"/>
            </a:br>
            <a:r>
              <a:rPr lang="pl-PL" dirty="0" smtClean="0"/>
              <a:t> sanktuarium </a:t>
            </a:r>
            <a:br>
              <a:rPr lang="pl-PL" dirty="0" smtClean="0"/>
            </a:br>
            <a:r>
              <a:rPr lang="pl-PL" dirty="0" smtClean="0"/>
              <a:t>św. Stanisława Kostki</a:t>
            </a:r>
            <a:endParaRPr lang="pl-PL" dirty="0"/>
          </a:p>
        </p:txBody>
      </p:sp>
      <p:pic>
        <p:nvPicPr>
          <p:cNvPr id="6" name="Symbol zastępczy zawartości 5" descr="MapaRostkow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7"/>
            <a:ext cx="7322376" cy="488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Kościół św. Stanisława Kostki </a:t>
            </a:r>
            <a:endParaRPr lang="pl-PL" dirty="0"/>
          </a:p>
        </p:txBody>
      </p:sp>
      <p:pic>
        <p:nvPicPr>
          <p:cNvPr id="4" name="Symbol zastępczy zawartości 3" descr="SAM_0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285860"/>
            <a:ext cx="3908837" cy="521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8" y="357166"/>
            <a:ext cx="8286809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5797568"/>
          </a:xfrm>
        </p:spPr>
        <p:txBody>
          <a:bodyPr>
            <a:noAutofit/>
          </a:bodyPr>
          <a:lstStyle/>
          <a:p>
            <a:r>
              <a:rPr lang="pl-PL" sz="7200" dirty="0" smtClean="0">
                <a:latin typeface="Impact" pitchFamily="34" charset="0"/>
              </a:rPr>
              <a:t>Życiorys</a:t>
            </a:r>
            <a:br>
              <a:rPr lang="pl-PL" sz="7200" dirty="0" smtClean="0">
                <a:latin typeface="Impact" pitchFamily="34" charset="0"/>
              </a:rPr>
            </a:br>
            <a:r>
              <a:rPr lang="pl-PL" sz="7200" dirty="0" smtClean="0">
                <a:latin typeface="Impact" pitchFamily="34" charset="0"/>
              </a:rPr>
              <a:t>św. Stanisława</a:t>
            </a:r>
            <a:br>
              <a:rPr lang="pl-PL" sz="7200" dirty="0" smtClean="0">
                <a:latin typeface="Impact" pitchFamily="34" charset="0"/>
              </a:rPr>
            </a:br>
            <a:r>
              <a:rPr lang="pl-PL" sz="7200" dirty="0" smtClean="0">
                <a:latin typeface="Impact" pitchFamily="34" charset="0"/>
              </a:rPr>
              <a:t> Kostki</a:t>
            </a:r>
            <a:endParaRPr lang="pl-PL" sz="7200" dirty="0">
              <a:latin typeface="Impact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slow" advClick="0" advTm="0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AM_0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428604"/>
            <a:ext cx="4408903" cy="587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1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286808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AM_0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571480"/>
            <a:ext cx="4337465" cy="578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AM_0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642918"/>
            <a:ext cx="4373184" cy="583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764386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i="1" dirty="0" smtClean="0"/>
              <a:t>Staw w Rostkowie nad którym według tradycji św. Stanisław modląc się uciszył żaby.</a:t>
            </a:r>
            <a:endParaRPr lang="pl-PL" sz="2800" i="1" dirty="0"/>
          </a:p>
        </p:txBody>
      </p:sp>
      <p:pic>
        <p:nvPicPr>
          <p:cNvPr id="6" name="Symbol zastępczy zawartości 5" descr="SAM_0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710917" cy="503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2801" y="571480"/>
            <a:ext cx="8078289" cy="605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4849" y="678637"/>
            <a:ext cx="733430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i="1" dirty="0" smtClean="0">
                <a:latin typeface="Monotype Corsiva" pitchFamily="66" charset="0"/>
              </a:rPr>
              <a:t>Odciśnięta stopa w kamieniu, którą według tradycji pozostawił  Św. Stanisław Kostka  w Rostkowie.</a:t>
            </a:r>
            <a:endParaRPr lang="pl-PL" sz="3600" i="1" dirty="0">
              <a:latin typeface="Monotype Corsiva" pitchFamily="66" charset="0"/>
            </a:endParaRPr>
          </a:p>
        </p:txBody>
      </p:sp>
      <p:pic>
        <p:nvPicPr>
          <p:cNvPr id="4" name="Symbol zastępczy zawartości 3" descr="Rostkowo_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5" y="1600201"/>
            <a:ext cx="6278033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7609" y="928670"/>
            <a:ext cx="7818175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pizap.com143386424164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71670" y="0"/>
            <a:ext cx="4605715" cy="675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i="1" dirty="0" smtClean="0">
                <a:latin typeface="Monotype Corsiva" pitchFamily="66" charset="0"/>
              </a:rPr>
              <a:t>Lipa w Rostkowie pod, którą według tradycji modlił się św. Stanisław</a:t>
            </a:r>
            <a:endParaRPr lang="pl-PL" sz="4000" i="1" dirty="0">
              <a:latin typeface="Monotype Corsiva" pitchFamily="66" charset="0"/>
            </a:endParaRPr>
          </a:p>
        </p:txBody>
      </p:sp>
      <p:pic>
        <p:nvPicPr>
          <p:cNvPr id="5" name="Obraz 4" descr="SAM_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429388" cy="482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0200"/>
            <a:ext cx="2043098" cy="1971676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7610" y="928670"/>
            <a:ext cx="813662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6083320"/>
          </a:xfrm>
        </p:spPr>
        <p:txBody>
          <a:bodyPr>
            <a:normAutofit/>
          </a:bodyPr>
          <a:lstStyle/>
          <a:p>
            <a:r>
              <a:rPr lang="pl-PL" smtClean="0"/>
              <a:t>Nasza grupa  w ramach realizacji projektu udała się na wycieczkę do rodzinnej miejscowości patrona naszej parafii w Rodowie.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4026" y="357166"/>
            <a:ext cx="4698237" cy="626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LIM1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835824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Monotype Corsiva" pitchFamily="66" charset="0"/>
              </a:rPr>
              <a:t>Mały ciałem , ale wielki duchem </a:t>
            </a:r>
            <a:br>
              <a:rPr lang="pl-PL" sz="3600" dirty="0" smtClean="0">
                <a:latin typeface="Monotype Corsiva" pitchFamily="66" charset="0"/>
              </a:rPr>
            </a:br>
            <a:endParaRPr lang="pl-PL" sz="3600" dirty="0">
              <a:latin typeface="Monotype Corsiva" pitchFamily="66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                                                        *  Urodził się 28 października 1550 roku,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w Rostkowie ,na Mazowszu    </a:t>
            </a:r>
          </a:p>
          <a:p>
            <a:pPr>
              <a:buNone/>
            </a:pPr>
            <a:r>
              <a:rPr lang="pl-PL" sz="2000" dirty="0" smtClean="0"/>
              <a:t>                              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  *  W wieku 14 lat rozpoczął kształcenie   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 w kolegium jezuickim w Wiedniu </a:t>
            </a:r>
          </a:p>
          <a:p>
            <a:pPr>
              <a:buNone/>
            </a:pPr>
            <a:r>
              <a:rPr lang="pl-PL" sz="2000" dirty="0" smtClean="0"/>
              <a:t>                      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   *  W wieku 17 lat zbiegł z Wiednia aby 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 wstąpić do nowicjatu </a:t>
            </a:r>
          </a:p>
          <a:p>
            <a:pPr>
              <a:buNone/>
            </a:pPr>
            <a:r>
              <a:rPr lang="pl-PL" sz="2000" dirty="0" smtClean="0"/>
              <a:t> 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   * W wieku 18 lat zmarł w opinii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  świętości</a:t>
            </a:r>
            <a:endParaRPr lang="pl-PL" sz="2000" dirty="0"/>
          </a:p>
        </p:txBody>
      </p:sp>
      <p:pic>
        <p:nvPicPr>
          <p:cNvPr id="6" name="Symbol zastępczy zawartości 3" descr="kos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3547267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939916"/>
          </a:xfrm>
        </p:spPr>
        <p:txBody>
          <a:bodyPr>
            <a:noAutofit/>
          </a:bodyPr>
          <a:lstStyle/>
          <a:p>
            <a:r>
              <a:rPr lang="pl-PL" sz="4800" dirty="0" smtClean="0"/>
              <a:t>,,Żyjąc krótko, przeżył czasów wiele”</a:t>
            </a:r>
            <a:endParaRPr lang="pl-PL" sz="4800" dirty="0"/>
          </a:p>
        </p:txBody>
      </p:sp>
      <p:pic>
        <p:nvPicPr>
          <p:cNvPr id="7" name="Symbol zastępczy zawartości 6" descr="religia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2117293"/>
            <a:ext cx="3105163" cy="4740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69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Projekt realizowali:</a:t>
            </a:r>
            <a:br>
              <a:rPr lang="pl-PL" dirty="0" smtClean="0"/>
            </a:br>
            <a:r>
              <a:rPr lang="pl-PL" dirty="0" smtClean="0"/>
              <a:t>Maryla Chrostek</a:t>
            </a:r>
            <a:br>
              <a:rPr lang="pl-PL" dirty="0" smtClean="0"/>
            </a:br>
            <a:r>
              <a:rPr lang="pl-PL" dirty="0" smtClean="0"/>
              <a:t>Marta Pacocha</a:t>
            </a:r>
            <a:br>
              <a:rPr lang="pl-PL" dirty="0" smtClean="0"/>
            </a:br>
            <a:r>
              <a:rPr lang="pl-PL" dirty="0" smtClean="0"/>
              <a:t>Natalia Przybysz</a:t>
            </a:r>
            <a:br>
              <a:rPr lang="pl-PL" dirty="0" smtClean="0"/>
            </a:br>
            <a:r>
              <a:rPr lang="pl-PL" dirty="0" smtClean="0"/>
              <a:t>Natalia Jankowska </a:t>
            </a:r>
            <a:br>
              <a:rPr lang="pl-PL" dirty="0" smtClean="0"/>
            </a:br>
            <a:r>
              <a:rPr lang="pl-PL" dirty="0" smtClean="0"/>
              <a:t>Kinga Felczak</a:t>
            </a:r>
            <a:br>
              <a:rPr lang="pl-PL" dirty="0" smtClean="0"/>
            </a:br>
            <a:r>
              <a:rPr lang="pl-PL" dirty="0" smtClean="0"/>
              <a:t>Patryk </a:t>
            </a:r>
            <a:r>
              <a:rPr lang="pl-PL" dirty="0" err="1" smtClean="0"/>
              <a:t>Kryszkiewicz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Patryk Kudełka </a:t>
            </a:r>
            <a:br>
              <a:rPr lang="pl-PL" dirty="0" smtClean="0"/>
            </a:br>
            <a:r>
              <a:rPr lang="pl-PL" dirty="0" smtClean="0"/>
              <a:t>pod  kierunkiem ks. Dariusza Polaka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21442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</p:cSld>
  <p:clrMapOvr>
    <a:masterClrMapping/>
  </p:clrMapOvr>
  <p:transition spd="slow">
    <p:wheel spokes="3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786842" cy="1714512"/>
          </a:xfrm>
        </p:spPr>
        <p:txBody>
          <a:bodyPr/>
          <a:lstStyle/>
          <a:p>
            <a:r>
              <a:rPr lang="pl-PL" dirty="0" smtClean="0"/>
              <a:t>Dziękujemy</a:t>
            </a:r>
            <a:endParaRPr lang="pl-PL" dirty="0"/>
          </a:p>
        </p:txBody>
      </p:sp>
      <p:pic>
        <p:nvPicPr>
          <p:cNvPr id="4" name="Symbol zastępczy zawartości 3" descr="qw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262176"/>
            <a:ext cx="3786213" cy="546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57158" y="274638"/>
            <a:ext cx="100042" cy="1539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 smtClean="0">
                <a:latin typeface="Monotype Corsiva" pitchFamily="66" charset="0"/>
              </a:rPr>
              <a:t>Pobożna matka wychowała go w zasadach pobożności i miłości Jezusa i </a:t>
            </a:r>
          </a:p>
          <a:p>
            <a:pPr algn="ctr">
              <a:buNone/>
            </a:pPr>
            <a:r>
              <a:rPr lang="pl-PL" sz="2400" dirty="0" smtClean="0">
                <a:latin typeface="Monotype Corsiva" pitchFamily="66" charset="0"/>
              </a:rPr>
              <a:t>Matki Jego Najświętszej, a ziarno jej nauki nie padło </a:t>
            </a:r>
            <a:r>
              <a:rPr lang="pl-PL" sz="2400" smtClean="0">
                <a:latin typeface="Monotype Corsiva" pitchFamily="66" charset="0"/>
              </a:rPr>
              <a:t>na ojczystą </a:t>
            </a:r>
            <a:r>
              <a:rPr lang="pl-PL" sz="2400" dirty="0" smtClean="0">
                <a:latin typeface="Monotype Corsiva" pitchFamily="66" charset="0"/>
              </a:rPr>
              <a:t>rolę.</a:t>
            </a:r>
          </a:p>
          <a:p>
            <a:pPr algn="ctr">
              <a:buNone/>
            </a:pPr>
            <a:r>
              <a:rPr lang="pl-PL" sz="2400" dirty="0" smtClean="0">
                <a:latin typeface="Monotype Corsiva" pitchFamily="66" charset="0"/>
              </a:rPr>
              <a:t> Młody Stanisław miał tak delikatne i drażliwe uczucie moralności, że lekkomyślne i nieprzyzwoite słowa, jakie niekiedy padały z ust gości,</a:t>
            </a:r>
          </a:p>
          <a:p>
            <a:pPr algn="ctr">
              <a:buNone/>
            </a:pPr>
            <a:r>
              <a:rPr lang="pl-PL" sz="2400" dirty="0" smtClean="0">
                <a:latin typeface="Monotype Corsiva" pitchFamily="66" charset="0"/>
              </a:rPr>
              <a:t>przyprawiały go o zemdlenie, toteż ojciec jego przerywał takie gawędy, mówiąc:</a:t>
            </a:r>
          </a:p>
          <a:p>
            <a:pPr algn="ctr">
              <a:buNone/>
            </a:pPr>
            <a:r>
              <a:rPr lang="pl-PL" sz="2400" dirty="0" smtClean="0">
                <a:latin typeface="Monotype Corsiva" pitchFamily="66" charset="0"/>
              </a:rPr>
              <a:t> "Uciszcie się, gdyż mój Staś wpadnie w taki zachwyt, że go będziemy musieli podnosić z podłogi".</a:t>
            </a:r>
          </a:p>
          <a:p>
            <a:pPr algn="ctr">
              <a:buNone/>
            </a:pPr>
            <a:endParaRPr lang="pl-PL" sz="2400" dirty="0" smtClean="0">
              <a:latin typeface="Monotype Corsiva" pitchFamily="66" charset="0"/>
            </a:endParaRPr>
          </a:p>
          <a:p>
            <a:pPr algn="ctr">
              <a:buNone/>
            </a:pP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815200"/>
            <a:ext cx="4827299" cy="30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357158" y="274638"/>
            <a:ext cx="100042" cy="825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latin typeface="Monotype Corsiva" pitchFamily="66" charset="0"/>
              </a:rPr>
              <a:t>  </a:t>
            </a:r>
          </a:p>
          <a:p>
            <a:pPr algn="ctr">
              <a:buNone/>
            </a:pPr>
            <a:endParaRPr lang="pl-PL" dirty="0" smtClean="0">
              <a:latin typeface="Monotype Corsiva" pitchFamily="66" charset="0"/>
            </a:endParaRPr>
          </a:p>
          <a:p>
            <a:pPr algn="ctr">
              <a:buNone/>
            </a:pPr>
            <a:endParaRPr lang="pl-PL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pl-PL" dirty="0" smtClean="0">
                <a:latin typeface="Monotype Corsiva" pitchFamily="66" charset="0"/>
              </a:rPr>
              <a:t> </a:t>
            </a:r>
            <a:r>
              <a:rPr lang="pl-PL" sz="3200" dirty="0" smtClean="0">
                <a:latin typeface="Monotype Corsiva" pitchFamily="66" charset="0"/>
              </a:rPr>
              <a:t>W roku 1546 oddano Stanisława wraz z starszym bratem Pawłem do konwiktu jezuitów w Wiedniu. W następnym roku z powodu braku miejsca umieszczono ich na stancji w prywatnym domu protestanckim</a:t>
            </a:r>
            <a:r>
              <a:rPr lang="pl-PL" dirty="0" smtClean="0">
                <a:latin typeface="Monotype Corsiva" pitchFamily="66" charset="0"/>
              </a:rPr>
              <a:t>.</a:t>
            </a:r>
          </a:p>
          <a:p>
            <a:pPr>
              <a:buNone/>
            </a:pPr>
            <a:endParaRPr lang="pl-PL" dirty="0" smtClean="0">
              <a:latin typeface="Monotype Corsiva" pitchFamily="66" charset="0"/>
            </a:endParaRPr>
          </a:p>
          <a:p>
            <a:pPr>
              <a:buNone/>
            </a:pPr>
            <a:endParaRPr lang="pl-PL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4272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200" dirty="0" smtClean="0">
                <a:latin typeface="Monotype Corsiva" pitchFamily="66" charset="0"/>
              </a:rPr>
              <a:t>     Stanisław wszystek czas poświęcał nauce i modlitwie a jedyną jego rozrywkę stanowiło zwiedzanie kościoła jezuitów. Ile razy szedł do szkoły, wstępował do świątyni, by oddać hołd Sakramentowi świętemu.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5" name="Obraz 4" descr="kostka-obra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428868"/>
            <a:ext cx="2669876" cy="3796032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825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pl-PL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</a:rPr>
              <a:t>,,Taką pobożnością, taką skromnością i takim poznaniem przedmiotów niech się uczniowie starają ozdobić swój umysł, aby się mogli podobać Bogu i ludziom pobożnym, a w przyszłości ojczyźnie i sobie samym przynieść także korzyść. ‘’</a:t>
            </a:r>
          </a:p>
          <a:p>
            <a:endParaRPr lang="pl-PL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biale_kwia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983617"/>
            <a:ext cx="7643866" cy="3874383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285720" y="274638"/>
            <a:ext cx="171480" cy="825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dirty="0" smtClean="0">
                <a:latin typeface="Monotype Corsiva" pitchFamily="66" charset="0"/>
              </a:rPr>
              <a:t>Brat jego Paweł był paniczem dumnym, miłośnikiem zbytku, rozrywek i towarzystwa, gniewała go zatem skromność i pokora brata, jego ustawiczne modły, posty, cotygodniowe spowiedzi i przystępowanie do Komunii świętej.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Niemal co dzień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czynił mu o to wyrzuty,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drwił z niego, szydził,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a nierzadko bił go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do krwi i kopał. 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4" name="Obraz 3" descr="bojka_bajka,101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143116"/>
            <a:ext cx="4214842" cy="4413969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Niestandardowy 2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BAB97B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BAB97B"/>
      </a:hlink>
      <a:folHlink>
        <a:srgbClr val="BAB97B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397</TotalTime>
  <Words>1316</Words>
  <Application>Microsoft Office PowerPoint</Application>
  <PresentationFormat>Pokaz na ekranie (4:3)</PresentationFormat>
  <Paragraphs>84</Paragraphs>
  <Slides>48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Wierzchołek</vt:lpstr>
      <vt:lpstr>    Śladami  św. Stanisława  Kostki</vt:lpstr>
      <vt:lpstr>Slajd 2</vt:lpstr>
      <vt:lpstr>Życiorys św. Stanisława  Kostki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Patronat</vt:lpstr>
      <vt:lpstr>,,Ad maiora natus sum” </vt:lpstr>
      <vt:lpstr>Rostkowo_ Rodzinna miejscowość Św.Stanisława Kostki</vt:lpstr>
      <vt:lpstr>Slajd 26</vt:lpstr>
      <vt:lpstr>Obszar  sanktuarium  św. Stanisława Kostki</vt:lpstr>
      <vt:lpstr>Kościół św. Stanisława Kostki </vt:lpstr>
      <vt:lpstr>Slajd 29</vt:lpstr>
      <vt:lpstr>Slajd 30</vt:lpstr>
      <vt:lpstr>Slajd 31</vt:lpstr>
      <vt:lpstr>Slajd 32</vt:lpstr>
      <vt:lpstr>Slajd 33</vt:lpstr>
      <vt:lpstr>Slajd 34</vt:lpstr>
      <vt:lpstr>Staw w Rostkowie nad którym według tradycji św. Stanisław modląc się uciszył żaby.</vt:lpstr>
      <vt:lpstr>Slajd 36</vt:lpstr>
      <vt:lpstr>Slajd 37</vt:lpstr>
      <vt:lpstr>Odciśnięta stopa w kamieniu, którą według tradycji pozostawił  Św. Stanisław Kostka  w Rostkowie.</vt:lpstr>
      <vt:lpstr>Slajd 39</vt:lpstr>
      <vt:lpstr>Lipa w Rostkowie pod, którą według tradycji modlił się św. Stanisław</vt:lpstr>
      <vt:lpstr>Slajd 41</vt:lpstr>
      <vt:lpstr>Nasza grupa  w ramach realizacji projektu udała się na wycieczkę do rodzinnej miejscowości patrona naszej parafii w Rodowie.</vt:lpstr>
      <vt:lpstr>Slajd 43</vt:lpstr>
      <vt:lpstr>Slajd 44</vt:lpstr>
      <vt:lpstr>Mały ciałem , ale wielki duchem  </vt:lpstr>
      <vt:lpstr>,,Żyjąc krótko, przeżył czasów wiele”</vt:lpstr>
      <vt:lpstr>Projekt realizowali: Maryla Chrostek Marta Pacocha Natalia Przybysz Natalia Jankowska  Kinga Felczak Patryk Kryszkiewicz Patryk Kudełka  pod  kierunkiem ks. Dariusza Polaka </vt:lpstr>
      <vt:lpstr>Dziękujemy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Śladami  św. Stanisława  Kostki</dc:title>
  <dc:creator>scottie</dc:creator>
  <cp:lastModifiedBy>scottie</cp:lastModifiedBy>
  <cp:revision>53</cp:revision>
  <dcterms:modified xsi:type="dcterms:W3CDTF">2015-06-15T07:10:54Z</dcterms:modified>
</cp:coreProperties>
</file>