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91" r:id="rId6"/>
    <p:sldId id="292" r:id="rId7"/>
    <p:sldId id="293" r:id="rId8"/>
    <p:sldId id="294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74" r:id="rId17"/>
    <p:sldId id="276" r:id="rId18"/>
    <p:sldId id="277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14" r:id="rId50"/>
    <p:sldId id="305" r:id="rId51"/>
    <p:sldId id="316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7" r:id="rId60"/>
    <p:sldId id="318" r:id="rId61"/>
    <p:sldId id="319" r:id="rId62"/>
    <p:sldId id="320" r:id="rId63"/>
    <p:sldId id="322" r:id="rId64"/>
    <p:sldId id="323" r:id="rId65"/>
    <p:sldId id="324" r:id="rId66"/>
    <p:sldId id="325" r:id="rId67"/>
    <p:sldId id="327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7" r:id="rId77"/>
    <p:sldId id="338" r:id="rId78"/>
    <p:sldId id="339" r:id="rId79"/>
    <p:sldId id="340" r:id="rId80"/>
    <p:sldId id="341" r:id="rId81"/>
    <p:sldId id="342" r:id="rId82"/>
    <p:sldId id="343" r:id="rId83"/>
    <p:sldId id="344" r:id="rId84"/>
    <p:sldId id="345" r:id="rId85"/>
    <p:sldId id="346" r:id="rId86"/>
    <p:sldId id="347" r:id="rId87"/>
    <p:sldId id="348" r:id="rId88"/>
    <p:sldId id="349" r:id="rId89"/>
    <p:sldId id="350" r:id="rId90"/>
    <p:sldId id="351" r:id="rId91"/>
    <p:sldId id="352" r:id="rId92"/>
    <p:sldId id="353" r:id="rId93"/>
    <p:sldId id="354" r:id="rId94"/>
    <p:sldId id="355" r:id="rId95"/>
    <p:sldId id="356" r:id="rId96"/>
    <p:sldId id="370" r:id="rId97"/>
    <p:sldId id="357" r:id="rId98"/>
    <p:sldId id="358" r:id="rId99"/>
    <p:sldId id="359" r:id="rId100"/>
    <p:sldId id="360" r:id="rId101"/>
    <p:sldId id="361" r:id="rId102"/>
    <p:sldId id="362" r:id="rId103"/>
    <p:sldId id="363" r:id="rId104"/>
    <p:sldId id="369" r:id="rId105"/>
    <p:sldId id="364" r:id="rId106"/>
    <p:sldId id="365" r:id="rId107"/>
    <p:sldId id="366" r:id="rId108"/>
    <p:sldId id="367" r:id="rId109"/>
    <p:sldId id="368" r:id="rId11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auczyciel" initials="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32" name="Prostokąt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Prostokąt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Prostokąt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Prostokąt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Prostokąt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56" name="Prostokąt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Prostokąt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Prostokąt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Prostokąt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olny kształt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Dowolny kształt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Dowolny kształt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Dowolny kształt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Dowolny kształt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Dowolny kształt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Dowolny kształt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Dowolny kształt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Dowolny kształt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Dowolny kształt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Dowolny kształt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Dowolny kształt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Dowolny kształt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Dowolny kształt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Prostokąt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Prostokąt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rostokąt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Prostokąt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Prostokąt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Prostokąt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Prostokąt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Prostokąt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Prostokąt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Prostokąt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Łącznik prosty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Łącznik prosty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Łącznik prosty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Łącznik prosty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grpSp>
        <p:nvGrpSpPr>
          <p:cNvPr id="14" name="Grupa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Łącznik prosty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Łącznik prosty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Łącznik prosty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a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Łącznik prosty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Łącznik prosty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Łącznik prosty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Prostokąt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Prostokąt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Prostokąt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Prostokąt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FF236EE-954B-4F9C-8B99-28C16FCA6BBE}" type="datetimeFigureOut">
              <a:rPr lang="pl-PL" smtClean="0"/>
              <a:pPr/>
              <a:t>2018-05-15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43C506F8-EEEA-4EEC-9EBB-B4B4DD8BEBD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iki/Morawy" TargetMode="External"/><Relationship Id="rId13" Type="http://schemas.openxmlformats.org/officeDocument/2006/relationships/hyperlink" Target="https://pl.wikipedia.org/wiki/%C5%81ysa_G%C3%B3ra_(Beskid_%C5%9Al%C4%85sko-Morawski)" TargetMode="External"/><Relationship Id="rId3" Type="http://schemas.openxmlformats.org/officeDocument/2006/relationships/hyperlink" Target="https://pl.wikipedia.org/wiki/G%C3%B3ra" TargetMode="External"/><Relationship Id="rId7" Type="http://schemas.openxmlformats.org/officeDocument/2006/relationships/hyperlink" Target="https://pl.wikipedia.org/wiki/Kotlina" TargetMode="External"/><Relationship Id="rId12" Type="http://schemas.openxmlformats.org/officeDocument/2006/relationships/hyperlink" Target="https://pl.wikipedia.org/w/index.php?title=Beskidy_Morawskie&amp;action=edit&amp;redlink=1" TargetMode="External"/><Relationship Id="rId2" Type="http://schemas.openxmlformats.org/officeDocument/2006/relationships/hyperlink" Target="https://pl.wikipedia.org/wiki/Wy%C5%BCy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Karpaty" TargetMode="External"/><Relationship Id="rId11" Type="http://schemas.openxmlformats.org/officeDocument/2006/relationships/hyperlink" Target="https://pl.wikipedia.org/wiki/Jaworniki" TargetMode="External"/><Relationship Id="rId5" Type="http://schemas.openxmlformats.org/officeDocument/2006/relationships/hyperlink" Target="https://pl.wikipedia.org/wiki/Masyw_Czeski" TargetMode="External"/><Relationship Id="rId10" Type="http://schemas.openxmlformats.org/officeDocument/2006/relationships/hyperlink" Target="https://pl.wikipedia.org/wiki/Bia%C5%82e_Karpaty" TargetMode="External"/><Relationship Id="rId4" Type="http://schemas.openxmlformats.org/officeDocument/2006/relationships/hyperlink" Target="https://pl.wikipedia.org/wiki/Nizina" TargetMode="External"/><Relationship Id="rId9" Type="http://schemas.openxmlformats.org/officeDocument/2006/relationships/hyperlink" Target="https://pl.wikipedia.org/wiki/Nizina_Naddunajska_(S%C5%82owacja)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/index.php?title=Klimat_przej%C5%9Bciowy&amp;action=edit&amp;redlink=1" TargetMode="External"/><Relationship Id="rId2" Type="http://schemas.openxmlformats.org/officeDocument/2006/relationships/hyperlink" Target="https://pl.wikipedia.org/wiki/Klimat_umiarkowany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pl.wikipedia.org/w/index.php?title=Jezioro_Czarne_(Czechy)&amp;action=edit&amp;redlink=1" TargetMode="External"/><Relationship Id="rId3" Type="http://schemas.openxmlformats.org/officeDocument/2006/relationships/hyperlink" Target="https://pl.wikipedia.org/wiki/%C5%81aba" TargetMode="External"/><Relationship Id="rId7" Type="http://schemas.openxmlformats.org/officeDocument/2006/relationships/hyperlink" Target="https://pl.wikipedia.org/wiki/Jezioro" TargetMode="External"/><Relationship Id="rId2" Type="http://schemas.openxmlformats.org/officeDocument/2006/relationships/hyperlink" Target="https://pl.wikipedia.org/wiki/Morze_Czarn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Deszcz" TargetMode="External"/><Relationship Id="rId5" Type="http://schemas.openxmlformats.org/officeDocument/2006/relationships/hyperlink" Target="https://pl.wikipedia.org/wiki/%C5%9Anieg" TargetMode="External"/><Relationship Id="rId10" Type="http://schemas.openxmlformats.org/officeDocument/2006/relationships/hyperlink" Target="https://pl.wikipedia.org/wiki/Pow%C3%B3d%C5%BA" TargetMode="External"/><Relationship Id="rId4" Type="http://schemas.openxmlformats.org/officeDocument/2006/relationships/hyperlink" Target="https://pl.wikipedia.org/wiki/%C5%B9r%C3%B3d%C5%82o" TargetMode="External"/><Relationship Id="rId9" Type="http://schemas.openxmlformats.org/officeDocument/2006/relationships/hyperlink" Target="https://pl.wikipedia.org/wiki/Zbiornik_retencyjny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2000px-Flag_of_the_Czech_Republic.svg_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222" y="0"/>
            <a:ext cx="10002024" cy="70009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MALA </a:t>
            </a:r>
            <a:r>
              <a:rPr lang="pl-PL" dirty="0" err="1" smtClean="0"/>
              <a:t>ZEME-VELKY</a:t>
            </a:r>
            <a:r>
              <a:rPr lang="pl-PL" dirty="0" smtClean="0"/>
              <a:t> PRIBEH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Południowy sąsiad Polski-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CZECHY</a:t>
            </a:r>
          </a:p>
          <a:p>
            <a:r>
              <a:rPr lang="pl-PL" dirty="0" smtClean="0">
                <a:solidFill>
                  <a:schemeClr val="tx1"/>
                </a:solidFill>
              </a:rPr>
              <a:t>MAŁY KRAJ –            DŁUGA  HISTORIA 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1026" name="AutoShape 2" descr="Znalezione obrazy dla zapytania FLAGA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0" name="AutoShape 2" descr="Znalezione obrazy dla zapytania czec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2" name="AutoShape 4" descr="Znalezione obrazy dla zapytania czech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auczyciel\Desktop\Czech_CIA_map_P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784350"/>
            <a:ext cx="6572296" cy="457200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NAJWIĘKSZE MIASTA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CZECHY TO KRAJ PIWA</a:t>
            </a:r>
            <a:endParaRPr lang="pl-PL" dirty="0"/>
          </a:p>
        </p:txBody>
      </p:sp>
      <p:pic>
        <p:nvPicPr>
          <p:cNvPr id="4098" name="Picture 2" descr="C:\Users\Nauczyciel\Desktop\bottles-beer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4350"/>
            <a:ext cx="750099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CZESKA MOTORYZACJA </a:t>
            </a:r>
            <a:endParaRPr lang="pl-PL" dirty="0"/>
          </a:p>
        </p:txBody>
      </p:sp>
      <p:pic>
        <p:nvPicPr>
          <p:cNvPr id="6" name="Picture 2" descr="C:\Users\Nauczyciel\Desktop\000.3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4268802" cy="2616200"/>
          </a:xfrm>
          <a:prstGeom prst="rect">
            <a:avLst/>
          </a:prstGeom>
          <a:noFill/>
        </p:spPr>
      </p:pic>
      <p:pic>
        <p:nvPicPr>
          <p:cNvPr id="5123" name="Picture 3" descr="C:\Users\Nauczyciel\Desktop\pobran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857628"/>
            <a:ext cx="4429156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CZESKI SAMOCHÓD - SKODA</a:t>
            </a:r>
            <a:endParaRPr lang="pl-PL" dirty="0"/>
          </a:p>
        </p:txBody>
      </p:sp>
      <p:pic>
        <p:nvPicPr>
          <p:cNvPr id="6146" name="Picture 2" descr="C:\Users\Nauczyciel\Desktop\bdb0ed42836e490af7b3e1985abbd4c1.600x4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57298"/>
            <a:ext cx="4752000" cy="3168000"/>
          </a:xfrm>
          <a:prstGeom prst="rect">
            <a:avLst/>
          </a:prstGeom>
          <a:noFill/>
        </p:spPr>
      </p:pic>
      <p:pic>
        <p:nvPicPr>
          <p:cNvPr id="6147" name="Picture 3" descr="C:\Users\Nauczyciel\Desktop\New_Škoda_logo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46000"/>
            <a:ext cx="3199990" cy="331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CZESKI MOTOCYKL-JAWA</a:t>
            </a:r>
            <a:endParaRPr lang="pl-PL" dirty="0"/>
          </a:p>
        </p:txBody>
      </p:sp>
      <p:pic>
        <p:nvPicPr>
          <p:cNvPr id="7170" name="Picture 2" descr="C:\Users\Nauczyciel\Desktop\Jawa_350_Twin_Sport_z_1988_rok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4857784" cy="3276000"/>
          </a:xfrm>
          <a:prstGeom prst="rect">
            <a:avLst/>
          </a:prstGeom>
          <a:noFill/>
        </p:spPr>
      </p:pic>
      <p:pic>
        <p:nvPicPr>
          <p:cNvPr id="7172" name="Picture 4" descr="C:\Users\Nauczyciel\Desktop\jawa_logo (1)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857760"/>
            <a:ext cx="3429000" cy="17145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</a:t>
            </a:r>
            <a:r>
              <a:rPr lang="pl-PL" sz="3200" dirty="0" smtClean="0"/>
              <a:t>CZESKIE  PIENIĄDZE- </a:t>
            </a:r>
            <a:r>
              <a:rPr lang="pl-PL" sz="3200" dirty="0" smtClean="0">
                <a:solidFill>
                  <a:srgbClr val="FFC000"/>
                </a:solidFill>
              </a:rPr>
              <a:t>KORONY CZESKIE </a:t>
            </a:r>
            <a:endParaRPr lang="pl-PL" sz="3200" dirty="0"/>
          </a:p>
        </p:txBody>
      </p:sp>
      <p:pic>
        <p:nvPicPr>
          <p:cNvPr id="8193" name="Picture 1" descr="C:\Users\Nauczyciel\Desktop\Opis-waluty-CZK-Kurencja-graf.1-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3893" y="1784350"/>
            <a:ext cx="7453414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…A TERAZ LEKCJA CZESKIEGO…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DIVKA-</a:t>
            </a:r>
            <a:r>
              <a:rPr lang="pl-PL" sz="3600" dirty="0" smtClean="0"/>
              <a:t>       </a:t>
            </a:r>
            <a:r>
              <a:rPr lang="pl-PL" sz="2800" dirty="0" smtClean="0"/>
              <a:t>PANIENKA </a:t>
            </a:r>
            <a:endParaRPr lang="pl-PL" sz="3600" dirty="0" smtClean="0">
              <a:solidFill>
                <a:srgbClr val="FF0000"/>
              </a:solidFill>
            </a:endParaRPr>
          </a:p>
          <a:p>
            <a:r>
              <a:rPr lang="pl-PL" sz="3600" dirty="0" smtClean="0">
                <a:solidFill>
                  <a:srgbClr val="FF0000"/>
                </a:solidFill>
              </a:rPr>
              <a:t>HOLKA- </a:t>
            </a:r>
            <a:r>
              <a:rPr lang="pl-PL" sz="2800" dirty="0" smtClean="0">
                <a:solidFill>
                  <a:srgbClr val="FF0000"/>
                </a:solidFill>
              </a:rPr>
              <a:t>     </a:t>
            </a:r>
            <a:r>
              <a:rPr lang="pl-PL" sz="2800" dirty="0" smtClean="0"/>
              <a:t>DZIEWCZYNA</a:t>
            </a:r>
            <a:endParaRPr lang="pl-PL" sz="3600" dirty="0" smtClean="0"/>
          </a:p>
          <a:p>
            <a:r>
              <a:rPr lang="pl-PL" sz="3600" dirty="0" smtClean="0">
                <a:solidFill>
                  <a:srgbClr val="FF0000"/>
                </a:solidFill>
              </a:rPr>
              <a:t>LASKA-       </a:t>
            </a:r>
            <a:r>
              <a:rPr lang="pl-PL" sz="2800" dirty="0" smtClean="0"/>
              <a:t>UKOCHANA</a:t>
            </a:r>
            <a:r>
              <a:rPr lang="pl-PL" sz="2800" dirty="0" smtClean="0">
                <a:solidFill>
                  <a:srgbClr val="FF0000"/>
                </a:solidFill>
              </a:rPr>
              <a:t>  </a:t>
            </a:r>
            <a:endParaRPr lang="pl-PL" sz="3600" dirty="0" smtClean="0">
              <a:solidFill>
                <a:srgbClr val="FF0000"/>
              </a:solidFill>
            </a:endParaRPr>
          </a:p>
          <a:p>
            <a:r>
              <a:rPr lang="pl-PL" sz="3600" dirty="0" smtClean="0">
                <a:solidFill>
                  <a:srgbClr val="FF0000"/>
                </a:solidFill>
              </a:rPr>
              <a:t>SMATICKA NA PATICKU-  </a:t>
            </a:r>
            <a:r>
              <a:rPr lang="pl-PL" sz="2800" dirty="0" smtClean="0"/>
              <a:t>PARASOLKA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PORUCHANY-   </a:t>
            </a:r>
            <a:r>
              <a:rPr lang="pl-PL" sz="2800" dirty="0" smtClean="0"/>
              <a:t>ZEPSUTY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PRODUPNIK-   </a:t>
            </a:r>
            <a:r>
              <a:rPr lang="pl-PL" sz="2800" dirty="0" smtClean="0"/>
              <a:t>NARZECZONY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PRODUPNICA-   </a:t>
            </a:r>
            <a:r>
              <a:rPr lang="pl-PL" sz="2800" dirty="0" smtClean="0"/>
              <a:t>NARZECZONA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DREVNI   KOCUR-  </a:t>
            </a:r>
            <a:r>
              <a:rPr lang="pl-PL" sz="2800" dirty="0" smtClean="0"/>
              <a:t>WIEWIÓRKA</a:t>
            </a:r>
            <a:endParaRPr lang="pl-PL" sz="2800" dirty="0"/>
          </a:p>
        </p:txBody>
      </p:sp>
    </p:spTree>
  </p:cSld>
  <p:clrMapOvr>
    <a:masterClrMapping/>
  </p:clrMapOvr>
  <p:transition spd="slow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…CZESKIEGO LEKCJA 2…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CERSTVY-  </a:t>
            </a:r>
            <a:r>
              <a:rPr lang="pl-PL" sz="2600" dirty="0" smtClean="0"/>
              <a:t>ŚWIEŻY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HVEZDOKUPA-  </a:t>
            </a:r>
            <a:r>
              <a:rPr lang="pl-PL" sz="2600" dirty="0" smtClean="0"/>
              <a:t>GWIAZDOZBIÓR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STERYLIZOWANY  </a:t>
            </a:r>
            <a:r>
              <a:rPr lang="pl-PL" sz="3600" dirty="0" err="1" smtClean="0">
                <a:solidFill>
                  <a:srgbClr val="FF0000"/>
                </a:solidFill>
              </a:rPr>
              <a:t>UHOREK-</a:t>
            </a:r>
            <a:r>
              <a:rPr lang="pl-PL" sz="2000" dirty="0" err="1" smtClean="0"/>
              <a:t>KORNISZON</a:t>
            </a:r>
            <a:endParaRPr lang="pl-PL" sz="2000" dirty="0" smtClean="0"/>
          </a:p>
          <a:p>
            <a:r>
              <a:rPr lang="pl-PL" sz="3600" dirty="0" smtClean="0">
                <a:solidFill>
                  <a:srgbClr val="FF0000"/>
                </a:solidFill>
              </a:rPr>
              <a:t>ELEKTRONICKY  MORDULEC- </a:t>
            </a:r>
            <a:r>
              <a:rPr lang="pl-PL" sz="1600" dirty="0" smtClean="0"/>
              <a:t>TERMINATOR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MAM  NAPAD-  </a:t>
            </a:r>
            <a:r>
              <a:rPr lang="pl-PL" sz="2600" dirty="0" smtClean="0"/>
              <a:t>MAM POMYSŁ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KAKAOVA DESKA-  </a:t>
            </a:r>
            <a:r>
              <a:rPr lang="pl-PL" sz="2600" dirty="0" smtClean="0"/>
              <a:t>CZEKOLADA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RIPADLO-  </a:t>
            </a:r>
            <a:r>
              <a:rPr lang="pl-PL" sz="2600" dirty="0" smtClean="0"/>
              <a:t>KOPARKA</a:t>
            </a:r>
            <a:endParaRPr lang="pl-PL" sz="2600" dirty="0"/>
          </a:p>
        </p:txBody>
      </p:sp>
    </p:spTree>
  </p:cSld>
  <p:clrMapOvr>
    <a:masterClrMapping/>
  </p:clrMapOvr>
  <p:transition spd="slow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…CZESKI –LEKCJA 3…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ZAHLASTANA  FIFULKA-  </a:t>
            </a:r>
            <a:r>
              <a:rPr lang="pl-PL" sz="1400" dirty="0" smtClean="0"/>
              <a:t>ZACZAROWANY  FLET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JEPTISZKA-  </a:t>
            </a:r>
            <a:r>
              <a:rPr lang="pl-PL" sz="2600" dirty="0" smtClean="0"/>
              <a:t>ZAKONNICA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LAMPICKA-  </a:t>
            </a:r>
            <a:r>
              <a:rPr lang="pl-PL" sz="2600" dirty="0" smtClean="0"/>
              <a:t>LAMPA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PIWNICA-  </a:t>
            </a:r>
            <a:r>
              <a:rPr lang="pl-PL" sz="2600" dirty="0" smtClean="0"/>
              <a:t>SKLEP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ZADEK-  </a:t>
            </a:r>
            <a:r>
              <a:rPr lang="pl-PL" sz="2600" dirty="0" smtClean="0"/>
              <a:t>POŚLADKI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CHODIDLO-  </a:t>
            </a:r>
            <a:r>
              <a:rPr lang="pl-PL" sz="2600" dirty="0" smtClean="0"/>
              <a:t>STOPA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SVAB-   </a:t>
            </a:r>
            <a:r>
              <a:rPr lang="pl-PL" sz="2600" dirty="0" smtClean="0"/>
              <a:t>KARALUCH</a:t>
            </a:r>
            <a:endParaRPr lang="pl-PL" sz="2600" dirty="0"/>
          </a:p>
        </p:txBody>
      </p:sp>
    </p:spTree>
  </p:cSld>
  <p:clrMapOvr>
    <a:masterClrMapping/>
  </p:clrMapOvr>
  <p:transition spd="slow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…CZESKI- LEKCJA 4…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600" dirty="0" smtClean="0">
                <a:solidFill>
                  <a:srgbClr val="FF0000"/>
                </a:solidFill>
              </a:rPr>
              <a:t>RYCHLIK-   </a:t>
            </a:r>
            <a:r>
              <a:rPr lang="pl-PL" sz="2600" dirty="0" smtClean="0"/>
              <a:t>POCIĄG POŚPIESZNY 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POPALENINA-   </a:t>
            </a:r>
            <a:r>
              <a:rPr lang="pl-PL" sz="2600" dirty="0" smtClean="0"/>
              <a:t>OPARZENIE</a:t>
            </a:r>
            <a:r>
              <a:rPr lang="pl-PL" sz="3600" dirty="0" smtClean="0">
                <a:solidFill>
                  <a:srgbClr val="FF0000"/>
                </a:solidFill>
              </a:rPr>
              <a:t>  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NETOPEREK-   </a:t>
            </a:r>
            <a:r>
              <a:rPr lang="pl-PL" sz="2600" dirty="0" smtClean="0"/>
              <a:t>NIETOPERZ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ZMARZLINA-   </a:t>
            </a:r>
            <a:r>
              <a:rPr lang="pl-PL" sz="2600" dirty="0" smtClean="0"/>
              <a:t>LODY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BENZINOVA PUMPA-   </a:t>
            </a:r>
            <a:r>
              <a:rPr lang="pl-PL" sz="2000" dirty="0" smtClean="0"/>
              <a:t>STACJA BENZYNOWA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PIPA-   </a:t>
            </a:r>
            <a:r>
              <a:rPr lang="pl-PL" sz="2600" dirty="0" smtClean="0"/>
              <a:t>KRESKA PIONOWA </a:t>
            </a:r>
          </a:p>
          <a:p>
            <a:r>
              <a:rPr lang="pl-PL" sz="3600" dirty="0" smtClean="0">
                <a:solidFill>
                  <a:srgbClr val="FF0000"/>
                </a:solidFill>
              </a:rPr>
              <a:t>POLEVKA-   </a:t>
            </a:r>
            <a:r>
              <a:rPr lang="pl-PL" sz="2600" dirty="0" smtClean="0"/>
              <a:t>ZUPA</a:t>
            </a:r>
            <a:endParaRPr lang="pl-PL" sz="2600" dirty="0"/>
          </a:p>
        </p:txBody>
      </p:sp>
    </p:spTree>
  </p:cSld>
  <p:clrMapOvr>
    <a:masterClrMapping/>
  </p:clrMapOvr>
  <p:transition spd="slow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400" dirty="0" smtClean="0">
                <a:solidFill>
                  <a:srgbClr val="FFC000"/>
                </a:solidFill>
              </a:rPr>
              <a:t>DIKUJEM WAM ZA POZORNOST </a:t>
            </a:r>
            <a:endParaRPr lang="pl-PL" sz="4400" dirty="0">
              <a:solidFill>
                <a:srgbClr val="FFC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4800" dirty="0" smtClean="0">
                <a:solidFill>
                  <a:srgbClr val="FFC000"/>
                </a:solidFill>
              </a:rPr>
              <a:t>              KONEC</a:t>
            </a:r>
          </a:p>
          <a:p>
            <a:r>
              <a:rPr lang="pl-PL" sz="3200" dirty="0" smtClean="0">
                <a:solidFill>
                  <a:srgbClr val="FFC000"/>
                </a:solidFill>
              </a:rPr>
              <a:t>DELATY   TOTO  PREDSTAVENI</a:t>
            </a:r>
            <a:r>
              <a:rPr lang="pl-PL" sz="4000" dirty="0" smtClean="0">
                <a:solidFill>
                  <a:srgbClr val="FFC000"/>
                </a:solidFill>
              </a:rPr>
              <a:t>  HALKY:</a:t>
            </a:r>
          </a:p>
          <a:p>
            <a:r>
              <a:rPr lang="pl-PL" sz="4000" dirty="0" smtClean="0">
                <a:solidFill>
                  <a:srgbClr val="FFC000"/>
                </a:solidFill>
              </a:rPr>
              <a:t>OLIVIA  PIOTROVSKA</a:t>
            </a:r>
          </a:p>
          <a:p>
            <a:r>
              <a:rPr lang="pl-PL" sz="4000" dirty="0" smtClean="0">
                <a:solidFill>
                  <a:srgbClr val="FFC000"/>
                </a:solidFill>
              </a:rPr>
              <a:t>NATALIE    SYLVANOVICZ</a:t>
            </a:r>
          </a:p>
          <a:p>
            <a:pPr>
              <a:buNone/>
            </a:pPr>
            <a:endParaRPr lang="pl-PL" sz="4000" dirty="0" smtClean="0">
              <a:solidFill>
                <a:srgbClr val="FFC000"/>
              </a:solidFill>
            </a:endParaRPr>
          </a:p>
          <a:p>
            <a:endParaRPr lang="pl-PL" sz="40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PODZIAŁ NA REGIONY</a:t>
            </a:r>
            <a:endParaRPr lang="pl-PL" dirty="0"/>
          </a:p>
        </p:txBody>
      </p:sp>
      <p:pic>
        <p:nvPicPr>
          <p:cNvPr id="3074" name="Picture 2" descr="C:\Users\Nauczyciel\Desktop\mapa_3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03119" y="1784350"/>
            <a:ext cx="6794961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KRAJOBRAZ CZECH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l-PL" dirty="0" smtClean="0"/>
              <a:t>Czechy są krajem </a:t>
            </a:r>
            <a:r>
              <a:rPr lang="pl-PL" dirty="0" smtClean="0">
                <a:hlinkClick r:id="rId2" tooltip="Wyżyna"/>
              </a:rPr>
              <a:t>wyżynno</a:t>
            </a:r>
            <a:r>
              <a:rPr lang="pl-PL" dirty="0" smtClean="0"/>
              <a:t>-</a:t>
            </a:r>
            <a:r>
              <a:rPr lang="pl-PL" dirty="0" smtClean="0">
                <a:hlinkClick r:id="rId3" tooltip="Góra"/>
              </a:rPr>
              <a:t>górzystym</a:t>
            </a:r>
            <a:r>
              <a:rPr lang="pl-PL" dirty="0" smtClean="0"/>
              <a:t>, gdzie obszary </a:t>
            </a:r>
            <a:r>
              <a:rPr lang="pl-PL" dirty="0" smtClean="0">
                <a:hlinkClick r:id="rId4" tooltip="Nizina"/>
              </a:rPr>
              <a:t>nizinne</a:t>
            </a:r>
            <a:r>
              <a:rPr lang="pl-PL" dirty="0" smtClean="0"/>
              <a:t>, głównie w postaci dolin rzecznych i obniżeń zajmują jedynie 24%. Obszar Czech zajmują dwie jednostki strukturalne, do których należą </a:t>
            </a:r>
            <a:r>
              <a:rPr lang="pl-PL" dirty="0" smtClean="0">
                <a:hlinkClick r:id="rId5" tooltip="Masyw Czeski"/>
              </a:rPr>
              <a:t>Masyw Czeski</a:t>
            </a:r>
            <a:r>
              <a:rPr lang="pl-PL" dirty="0" smtClean="0"/>
              <a:t> na zachodzie i fragment </a:t>
            </a:r>
            <a:r>
              <a:rPr lang="pl-PL" dirty="0" smtClean="0">
                <a:hlinkClick r:id="rId6" tooltip="Karpaty"/>
              </a:rPr>
              <a:t>Karpat</a:t>
            </a:r>
            <a:r>
              <a:rPr lang="pl-PL" dirty="0" smtClean="0"/>
              <a:t> na wschodzie. Obszary wyżynne leżące między 300 a 800 m n.p.m. zajmują 72% powierzchni kraju, zaś góry tylko 4%.</a:t>
            </a:r>
          </a:p>
          <a:p>
            <a:r>
              <a:rPr lang="pl-PL" dirty="0" smtClean="0"/>
              <a:t>Masyw Czeski jako całość ma postać rozległej </a:t>
            </a:r>
            <a:r>
              <a:rPr lang="pl-PL" dirty="0" smtClean="0">
                <a:hlinkClick r:id="rId7" tooltip="Kotlina"/>
              </a:rPr>
              <a:t>kotliny</a:t>
            </a:r>
            <a:r>
              <a:rPr lang="pl-PL" dirty="0" smtClean="0"/>
              <a:t>, którą otaczają masywy górskie.</a:t>
            </a:r>
          </a:p>
          <a:p>
            <a:r>
              <a:rPr lang="pl-PL" dirty="0" smtClean="0"/>
              <a:t>Masyw Czeski od Karpat oddziela kotlina rzeki </a:t>
            </a:r>
            <a:r>
              <a:rPr lang="pl-PL" dirty="0" smtClean="0">
                <a:hlinkClick r:id="rId8" tooltip="Morawy"/>
              </a:rPr>
              <a:t>Morawy</a:t>
            </a:r>
            <a:r>
              <a:rPr lang="pl-PL" dirty="0" smtClean="0"/>
              <a:t>, która na </a:t>
            </a:r>
            <a:r>
              <a:rPr lang="pl-PL" dirty="0" smtClean="0"/>
              <a:t>południu </a:t>
            </a:r>
            <a:r>
              <a:rPr lang="pl-PL" dirty="0" smtClean="0"/>
              <a:t>przechodzi w ciąg obniżeń, które łączą ją z </a:t>
            </a:r>
            <a:r>
              <a:rPr lang="pl-PL" dirty="0" smtClean="0">
                <a:hlinkClick r:id="rId9" tooltip="Nizina Naddunajska (Słowacja)"/>
              </a:rPr>
              <a:t>Niziną Naddunajską</a:t>
            </a:r>
            <a:r>
              <a:rPr lang="pl-PL" dirty="0" smtClean="0"/>
              <a:t>. Na wschód od tego obniżenia leżące na wschodzie Karpaty dzielą się na </a:t>
            </a:r>
            <a:r>
              <a:rPr lang="pl-PL" dirty="0" smtClean="0">
                <a:hlinkClick r:id="rId10" tooltip="Białe Karpaty"/>
              </a:rPr>
              <a:t>Białe Karpaty</a:t>
            </a:r>
            <a:r>
              <a:rPr lang="pl-PL" dirty="0" smtClean="0"/>
              <a:t>, </a:t>
            </a:r>
            <a:r>
              <a:rPr lang="pl-PL" dirty="0" smtClean="0">
                <a:hlinkClick r:id="rId11" tooltip="Jaworniki"/>
              </a:rPr>
              <a:t>Jaworniki</a:t>
            </a:r>
            <a:r>
              <a:rPr lang="pl-PL" dirty="0" smtClean="0"/>
              <a:t> i </a:t>
            </a:r>
            <a:r>
              <a:rPr lang="pl-PL" dirty="0" smtClean="0">
                <a:hlinkClick r:id="rId12" tooltip="Beskidy Morawskie (strona nie istnieje)"/>
              </a:rPr>
              <a:t>Beskidy Morawskie</a:t>
            </a:r>
            <a:r>
              <a:rPr lang="pl-PL" dirty="0" smtClean="0"/>
              <a:t>, gdzie najwyższym szczytem tej części jest </a:t>
            </a:r>
            <a:r>
              <a:rPr lang="pl-PL" dirty="0" smtClean="0">
                <a:hlinkClick r:id="rId13" tooltip="Łysa Góra (Beskid Śląsko-Morawski)"/>
              </a:rPr>
              <a:t>Łysa Góra</a:t>
            </a:r>
            <a:r>
              <a:rPr lang="pl-PL" dirty="0" smtClean="0"/>
              <a:t> o wysokości 1324 m n.p.m.</a:t>
            </a:r>
          </a:p>
          <a:p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CZESKIE RUDAWY</a:t>
            </a:r>
            <a:endParaRPr lang="pl-PL" dirty="0"/>
          </a:p>
        </p:txBody>
      </p:sp>
      <p:pic>
        <p:nvPicPr>
          <p:cNvPr id="4098" name="Picture 2" descr="C:\Users\Nauczyciel\Desktop\1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857364"/>
            <a:ext cx="6572296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auczyciel\Desktop\08_2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auczyciel\Desktop\08_3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WYŻYNA CZESKO-MORAWSKA</a:t>
            </a:r>
            <a:endParaRPr lang="pl-PL" dirty="0"/>
          </a:p>
        </p:txBody>
      </p:sp>
      <p:pic>
        <p:nvPicPr>
          <p:cNvPr id="1026" name="Picture 2" descr="C:\Users\Nauczyciel\Desktop\widok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7215238" cy="478473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nalezione obrazy dla zapytania wyżyna czesko-moraw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8571870" cy="592935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Znalezione obrazy dla zapytania wyżyna czesko-moraws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358114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SUDETY CZESKIE</a:t>
            </a:r>
            <a:endParaRPr lang="pl-PL" dirty="0"/>
          </a:p>
        </p:txBody>
      </p:sp>
      <p:pic>
        <p:nvPicPr>
          <p:cNvPr id="7170" name="Picture 2" descr="C:\Users\Nauczyciel\Desktop\dlouhe-stra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000240"/>
            <a:ext cx="6500858" cy="414340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Znalezione obrazy dla zapytania FLAGA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40" name="AutoShape 4" descr="Znalezione obrazy dla zapytania FLAGA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42" name="AutoShape 6" descr="Znalezione obrazy dla zapytania FLAGA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44" name="AutoShape 8" descr="Znalezione obrazy dla zapytania FLAGA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4346" name="AutoShape 10" descr="Znalezione obrazy dla zapytania FLAGA CZE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357158" y="142852"/>
            <a:ext cx="85011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/>
              <a:t>CZECHY NA MAPIE EUROPY</a:t>
            </a:r>
            <a:endParaRPr lang="pl-PL" sz="4400" dirty="0"/>
          </a:p>
        </p:txBody>
      </p:sp>
      <p:pic>
        <p:nvPicPr>
          <p:cNvPr id="8" name="Obraz 7" descr="Czech_Republic_in_European_Union.s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857232"/>
            <a:ext cx="6643734" cy="567485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auczyciel\Desktop\sudety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8643998" cy="621510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uczyciel\Desktop\59099df9ab376a88a70fd188649b88e2771530b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4" y="0"/>
            <a:ext cx="91412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LAS CZESKI</a:t>
            </a:r>
            <a:endParaRPr lang="pl-PL" dirty="0"/>
          </a:p>
        </p:txBody>
      </p:sp>
      <p:pic>
        <p:nvPicPr>
          <p:cNvPr id="10242" name="Picture 2" descr="C:\Users\Nauczyciel\Desktop\z11959420Q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643050"/>
            <a:ext cx="7286676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upload.wikimedia.org/wikipedia/commons/3/34/Flossenbue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715304" cy="571504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SZUMAWA</a:t>
            </a:r>
            <a:endParaRPr lang="pl-PL" dirty="0"/>
          </a:p>
        </p:txBody>
      </p:sp>
      <p:pic>
        <p:nvPicPr>
          <p:cNvPr id="29698" name="Picture 2" descr="C:\Users\Nauczyciel\Desktop\sumav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14488"/>
            <a:ext cx="6786610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Nauczyciel\Desktop\75450a07168cd42aa1b1f568e9f5c0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MASYW CZESKI</a:t>
            </a:r>
            <a:endParaRPr lang="pl-PL" dirty="0"/>
          </a:p>
        </p:txBody>
      </p:sp>
      <p:pic>
        <p:nvPicPr>
          <p:cNvPr id="35842" name="Picture 2" descr="C:\Users\Nauczyciel\Desktop\d80i80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7286676" cy="450059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Podobny 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Znalezione obrazy dla zapytania MASYW CZESKI CZECH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KLIMAT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Czechy leżą w strefie </a:t>
            </a:r>
            <a:r>
              <a:rPr lang="pl-PL" dirty="0" smtClean="0">
                <a:hlinkClick r:id="rId2" tooltip="Klimat umiarkowany"/>
              </a:rPr>
              <a:t>klimatu umiarkowanego</a:t>
            </a:r>
            <a:r>
              <a:rPr lang="pl-PL" dirty="0" smtClean="0"/>
              <a:t> ciepłego. Położenie Czech                     w Europie Środkowej, w sąsiedztwie Polski warunkuje istnienie </a:t>
            </a:r>
            <a:r>
              <a:rPr lang="pl-PL" dirty="0" smtClean="0">
                <a:hlinkClick r:id="rId3" tooltip="Klimat przejściowy (strona nie istnieje)"/>
              </a:rPr>
              <a:t>klimatu przejściowego</a:t>
            </a:r>
            <a:r>
              <a:rPr lang="pl-PL" dirty="0" smtClean="0"/>
              <a:t>.                       Tak samo jak Polska, Czechy znajdują się                           w strefie wpływów zarówno mas polarno-morskich znad Oceanu Atlantyckiego, jak i mas kontynentalnych pochodzących z Azji.            Wynikiem tego </a:t>
            </a:r>
            <a:r>
              <a:rPr lang="pl-PL" dirty="0" smtClean="0"/>
              <a:t>faktu </a:t>
            </a:r>
            <a:r>
              <a:rPr lang="pl-PL" dirty="0" smtClean="0"/>
              <a:t>jest zmienność pogodowa. Czechy tak jak Polska mają zbliżone wartości termiczne i opadowe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44979617-czech-republic-love-vector-icons-and-symbols-set-in-form-of-hear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5984" y="1500174"/>
            <a:ext cx="4786346" cy="4857784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SYMBOLE CZECH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Znalezione obrazy dla zapytania TEMPERATURY I OPADY CZE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736"/>
            <a:ext cx="7358114" cy="409576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WODY POWIERZCHNIOWE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l-PL" dirty="0" smtClean="0"/>
              <a:t>Czechy należą do zlewisk trzech mórz: Morza Północnego,  </a:t>
            </a:r>
            <a:r>
              <a:rPr lang="pl-PL" dirty="0" smtClean="0">
                <a:hlinkClick r:id="rId2" tooltip="Morze Czarne"/>
              </a:rPr>
              <a:t>Morza Czarnego</a:t>
            </a:r>
            <a:r>
              <a:rPr lang="pl-PL" dirty="0" smtClean="0"/>
              <a:t>                        i Morza Bałtyckiego. </a:t>
            </a:r>
          </a:p>
          <a:p>
            <a:r>
              <a:rPr lang="pl-PL" dirty="0" smtClean="0"/>
              <a:t>Największą rzeką jest </a:t>
            </a:r>
            <a:r>
              <a:rPr lang="pl-PL" dirty="0" smtClean="0">
                <a:hlinkClick r:id="rId3" tooltip="Łaba"/>
              </a:rPr>
              <a:t>Łaba</a:t>
            </a:r>
            <a:r>
              <a:rPr lang="pl-PL" dirty="0" smtClean="0"/>
              <a:t>, należąca do zlewiska Morza Północnego, która w granicach państwa liczy 370 km długości. Jej największym dopływem jest </a:t>
            </a:r>
            <a:r>
              <a:rPr lang="pl-PL" dirty="0" smtClean="0">
                <a:solidFill>
                  <a:srgbClr val="FFC000"/>
                </a:solidFill>
              </a:rPr>
              <a:t>Wełtawa, </a:t>
            </a:r>
            <a:r>
              <a:rPr lang="pl-PL" dirty="0" smtClean="0"/>
              <a:t>która przepływa przez stolicę kraju. Największą rzeką należąca do zlewiska Morza Czarnego jest </a:t>
            </a:r>
            <a:r>
              <a:rPr lang="pl-PL" dirty="0" smtClean="0">
                <a:solidFill>
                  <a:srgbClr val="FFC000"/>
                </a:solidFill>
              </a:rPr>
              <a:t>Morawa</a:t>
            </a:r>
            <a:r>
              <a:rPr lang="pl-PL" dirty="0" smtClean="0"/>
              <a:t>, o długości 246 </a:t>
            </a:r>
            <a:r>
              <a:rPr lang="pl-PL" dirty="0" err="1" smtClean="0"/>
              <a:t>km</a:t>
            </a:r>
            <a:r>
              <a:rPr lang="pl-PL" dirty="0" smtClean="0"/>
              <a:t>. która w swym dolnym biegu jest rzeką graniczną ze Słowacją.  Główną rzeką należącą do zlewiska Bałtyku jest </a:t>
            </a:r>
            <a:r>
              <a:rPr lang="pl-PL" dirty="0" smtClean="0">
                <a:solidFill>
                  <a:srgbClr val="FFC000"/>
                </a:solidFill>
              </a:rPr>
              <a:t>Odra</a:t>
            </a:r>
            <a:r>
              <a:rPr lang="pl-PL" dirty="0" smtClean="0"/>
              <a:t>, która ma tutaj swe </a:t>
            </a:r>
            <a:r>
              <a:rPr lang="pl-PL" dirty="0" smtClean="0">
                <a:hlinkClick r:id="rId4" tooltip="Źródło"/>
              </a:rPr>
              <a:t>źródła</a:t>
            </a:r>
            <a:r>
              <a:rPr lang="pl-PL" dirty="0" smtClean="0"/>
              <a:t>, a w granicach kraju mierzy 135 </a:t>
            </a:r>
            <a:r>
              <a:rPr lang="pl-PL" dirty="0" err="1" smtClean="0"/>
              <a:t>km</a:t>
            </a:r>
            <a:r>
              <a:rPr lang="pl-PL" dirty="0" smtClean="0"/>
              <a:t>. </a:t>
            </a:r>
          </a:p>
          <a:p>
            <a:r>
              <a:rPr lang="pl-PL" dirty="0" smtClean="0"/>
              <a:t>Sieć rzeczna w kraju jest bardzo gęsta i intensywnie zasilana opadami górskimi (</a:t>
            </a:r>
            <a:r>
              <a:rPr lang="pl-PL" dirty="0" smtClean="0">
                <a:solidFill>
                  <a:srgbClr val="FFC000"/>
                </a:solidFill>
                <a:hlinkClick r:id="rId5" tooltip="Śnieg"/>
              </a:rPr>
              <a:t>śnieg</a:t>
            </a:r>
            <a:r>
              <a:rPr lang="pl-PL" dirty="0" smtClean="0">
                <a:solidFill>
                  <a:srgbClr val="FFC000"/>
                </a:solidFill>
              </a:rPr>
              <a:t>iem i </a:t>
            </a:r>
            <a:r>
              <a:rPr lang="pl-PL" dirty="0" smtClean="0">
                <a:solidFill>
                  <a:srgbClr val="FFC000"/>
                </a:solidFill>
                <a:hlinkClick r:id="rId6" tooltip="Deszcz"/>
              </a:rPr>
              <a:t>deszcz</a:t>
            </a:r>
            <a:r>
              <a:rPr lang="pl-PL" dirty="0" smtClean="0">
                <a:solidFill>
                  <a:srgbClr val="FFC000"/>
                </a:solidFill>
              </a:rPr>
              <a:t>em</a:t>
            </a:r>
            <a:r>
              <a:rPr lang="pl-PL" dirty="0" smtClean="0"/>
              <a:t>).</a:t>
            </a:r>
          </a:p>
          <a:p>
            <a:r>
              <a:rPr lang="pl-PL" dirty="0" smtClean="0"/>
              <a:t>Czechy mają niewiele naturalnych </a:t>
            </a:r>
            <a:r>
              <a:rPr lang="pl-PL" dirty="0" smtClean="0">
                <a:hlinkClick r:id="rId7" tooltip="Jezioro"/>
              </a:rPr>
              <a:t>jezior</a:t>
            </a:r>
            <a:r>
              <a:rPr lang="pl-PL" dirty="0" smtClean="0"/>
              <a:t>.                                                                  Największym jest </a:t>
            </a:r>
            <a:r>
              <a:rPr lang="pl-PL" dirty="0" smtClean="0">
                <a:hlinkClick r:id="rId8" tooltip="Jezioro Czarne (Czechy) (strona nie istnieje)"/>
              </a:rPr>
              <a:t>Jezioro Czarne</a:t>
            </a:r>
            <a:r>
              <a:rPr lang="pl-PL" dirty="0" smtClean="0"/>
              <a:t>        o powierzchni zaledwie 18,4 ha.                   Liczne są stawy. Dużo jest </a:t>
            </a:r>
            <a:r>
              <a:rPr lang="pl-PL" dirty="0" smtClean="0">
                <a:hlinkClick r:id="rId9" tooltip="Zbiornik retencyjny"/>
              </a:rPr>
              <a:t>zbiorników retencyjnych</a:t>
            </a:r>
            <a:r>
              <a:rPr lang="pl-PL" dirty="0" smtClean="0"/>
              <a:t> mających na celu </a:t>
            </a:r>
            <a:r>
              <a:rPr lang="pl-PL" dirty="0" smtClean="0"/>
              <a:t>ochronę kraju </a:t>
            </a:r>
            <a:r>
              <a:rPr lang="pl-PL" dirty="0" smtClean="0"/>
              <a:t>przed </a:t>
            </a:r>
            <a:r>
              <a:rPr lang="pl-PL" dirty="0" smtClean="0">
                <a:hlinkClick r:id="rId10" tooltip="Powódź"/>
              </a:rPr>
              <a:t>powodziami</a:t>
            </a:r>
            <a:r>
              <a:rPr lang="pl-PL" dirty="0" smtClean="0"/>
              <a:t>, które ze względu na </a:t>
            </a:r>
            <a:r>
              <a:rPr lang="pl-PL" dirty="0" smtClean="0"/>
              <a:t>rzeźbę </a:t>
            </a:r>
            <a:r>
              <a:rPr lang="pl-PL" dirty="0" smtClean="0"/>
              <a:t>terenu i wysokie opady            w górach są częstym zjawiskiem. Głównymi zbiornikami są: </a:t>
            </a:r>
            <a:r>
              <a:rPr lang="pl-PL" dirty="0" err="1" smtClean="0"/>
              <a:t>Orlicki</a:t>
            </a:r>
            <a:r>
              <a:rPr lang="pl-PL" dirty="0" smtClean="0"/>
              <a:t>, Lipieński                   i </a:t>
            </a:r>
            <a:r>
              <a:rPr lang="pl-PL" dirty="0" err="1" smtClean="0"/>
              <a:t>Slapski</a:t>
            </a:r>
            <a:r>
              <a:rPr lang="pl-PL" dirty="0" smtClean="0"/>
              <a:t>.</a:t>
            </a:r>
          </a:p>
          <a:p>
            <a:r>
              <a:rPr lang="pl-PL" dirty="0" smtClean="0"/>
              <a:t>Czechy znane są z miejscowości uzdrowiskowych z wodami mineralnymi, także        z gorącymi źródłami (cieplicami) m.in. Karlowe Wary (73 °C), Mariańskie Łaźnie (29,6 °C).</a:t>
            </a:r>
          </a:p>
          <a:p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ŁABA-NAJDŁUŻSZA RZEKA CZECH</a:t>
            </a:r>
            <a:endParaRPr lang="pl-PL" dirty="0"/>
          </a:p>
        </p:txBody>
      </p:sp>
      <p:pic>
        <p:nvPicPr>
          <p:cNvPr id="41986" name="Picture 2" descr="C:\Users\Nauczyciel\Desktop\1200px-Koenigstein_Elbeblic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5926"/>
            <a:ext cx="7286676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Znalezione obrazy dla zapytania łaba w czech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WEŁTAWA</a:t>
            </a:r>
            <a:endParaRPr lang="pl-PL" dirty="0"/>
          </a:p>
        </p:txBody>
      </p:sp>
      <p:pic>
        <p:nvPicPr>
          <p:cNvPr id="45058" name="Picture 2" descr="C:\Users\Nauczyciel\Desktop\czechy2b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7572428" cy="492761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Znalezione obrazy dla zapytania WEŁTAWA w czech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0"/>
            <a:ext cx="9143995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MORAWA</a:t>
            </a:r>
            <a:endParaRPr lang="pl-PL" dirty="0"/>
          </a:p>
        </p:txBody>
      </p:sp>
      <p:pic>
        <p:nvPicPr>
          <p:cNvPr id="47106" name="Picture 2" descr="C:\Users\Nauczyciel\Desktop\Rieka_Morava_v_Devínskej_Novej_Vs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215238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nalezione obrazy dla zapytania RZEKA MORAWA w czechac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ODRA</a:t>
            </a:r>
            <a:endParaRPr lang="pl-PL" dirty="0"/>
          </a:p>
        </p:txBody>
      </p:sp>
      <p:pic>
        <p:nvPicPr>
          <p:cNvPr id="49154" name="Picture 2" descr="C:\Users\Nauczyciel\Desktop\1200px-Odra_koło_Urazu_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500990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ATRAKCJE TURYSTYCZNE CZECH</a:t>
            </a:r>
            <a:endParaRPr lang="pl-PL" dirty="0"/>
          </a:p>
        </p:txBody>
      </p:sp>
      <p:pic>
        <p:nvPicPr>
          <p:cNvPr id="1026" name="Picture 2" descr="C:\Users\Nauczyciel\Desktop\czechy_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785926"/>
            <a:ext cx="7286676" cy="478634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INFORMACJE  OGÓLNE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/>
              <a:t>Powierzchnia: </a:t>
            </a:r>
            <a:r>
              <a:rPr lang="pl-PL" b="1" dirty="0" smtClean="0">
                <a:solidFill>
                  <a:srgbClr val="FF0000"/>
                </a:solidFill>
              </a:rPr>
              <a:t>78,9 tyś 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pl-PL" dirty="0" err="1" smtClean="0">
                <a:solidFill>
                  <a:srgbClr val="FF0000"/>
                </a:solidFill>
              </a:rPr>
              <a:t>km²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Liczba ludności: </a:t>
            </a:r>
            <a:r>
              <a:rPr lang="pl-PL" b="1" dirty="0" smtClean="0">
                <a:solidFill>
                  <a:srgbClr val="FF0000"/>
                </a:solidFill>
              </a:rPr>
              <a:t>10,2</a:t>
            </a:r>
            <a:r>
              <a:rPr lang="pl-PL" dirty="0" smtClean="0">
                <a:solidFill>
                  <a:srgbClr val="FF0000"/>
                </a:solidFill>
              </a:rPr>
              <a:t> mln </a:t>
            </a:r>
          </a:p>
          <a:p>
            <a:r>
              <a:rPr lang="pl-PL" b="1" dirty="0" smtClean="0"/>
              <a:t>Stolica: </a:t>
            </a:r>
            <a:r>
              <a:rPr lang="pl-PL" b="1" dirty="0" smtClean="0">
                <a:solidFill>
                  <a:srgbClr val="FF0000"/>
                </a:solidFill>
              </a:rPr>
              <a:t>Praga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Język urzędowy: </a:t>
            </a:r>
            <a:r>
              <a:rPr lang="pl-PL" b="1" dirty="0" smtClean="0">
                <a:solidFill>
                  <a:srgbClr val="FF0000"/>
                </a:solidFill>
              </a:rPr>
              <a:t>czeski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Waluta: </a:t>
            </a:r>
            <a:r>
              <a:rPr lang="pl-PL" b="1" dirty="0" smtClean="0">
                <a:solidFill>
                  <a:srgbClr val="FF0000"/>
                </a:solidFill>
              </a:rPr>
              <a:t>korona czeska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Prezydent: </a:t>
            </a:r>
            <a:r>
              <a:rPr lang="pl-PL" b="1" dirty="0" smtClean="0">
                <a:solidFill>
                  <a:srgbClr val="FF0000"/>
                </a:solidFill>
              </a:rPr>
              <a:t>Milos Zeman 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Ustrój polityczny: </a:t>
            </a:r>
            <a:r>
              <a:rPr lang="pl-PL" b="1" dirty="0" smtClean="0">
                <a:solidFill>
                  <a:srgbClr val="FF0000"/>
                </a:solidFill>
              </a:rPr>
              <a:t>republika parlamentarna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b="1" dirty="0" smtClean="0"/>
              <a:t>Długość granicy CZECH  z Polską: </a:t>
            </a:r>
            <a:r>
              <a:rPr lang="pl-PL" b="1" dirty="0" smtClean="0">
                <a:solidFill>
                  <a:srgbClr val="FF0000"/>
                </a:solidFill>
              </a:rPr>
              <a:t>796 km</a:t>
            </a:r>
            <a:endParaRPr lang="pl-PL" baseline="30000" dirty="0" smtClean="0"/>
          </a:p>
          <a:p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6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6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6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6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6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6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600" decel="100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00" decel="100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ZAMEK we FRYDLANCIE </a:t>
            </a:r>
            <a:endParaRPr lang="pl-PL" dirty="0"/>
          </a:p>
        </p:txBody>
      </p:sp>
      <p:pic>
        <p:nvPicPr>
          <p:cNvPr id="1026" name="Picture 2" descr="C:\Users\Nauczyciel\Desktop\ALH355291_2229805jp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4350"/>
            <a:ext cx="778674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HRUBA SKALA w CZESKIM RAJU</a:t>
            </a:r>
            <a:endParaRPr lang="pl-PL" dirty="0"/>
          </a:p>
        </p:txBody>
      </p:sp>
      <p:pic>
        <p:nvPicPr>
          <p:cNvPr id="2050" name="Picture 2" descr="C:\Users\Nauczyciel\Desktop\CL000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4350"/>
            <a:ext cx="750099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ZAMEK W BEZDEZ</a:t>
            </a:r>
            <a:endParaRPr lang="pl-PL" dirty="0"/>
          </a:p>
        </p:txBody>
      </p:sp>
      <p:pic>
        <p:nvPicPr>
          <p:cNvPr id="3074" name="Picture 2" descr="C:\Users\Nauczyciel\Desktop\1573_b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4350"/>
            <a:ext cx="7358114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ZAMEK w KRUMLOWIE </a:t>
            </a:r>
            <a:endParaRPr lang="pl-PL" dirty="0"/>
          </a:p>
        </p:txBody>
      </p:sp>
      <p:pic>
        <p:nvPicPr>
          <p:cNvPr id="4098" name="Picture 2" descr="C:\Users\Nauczyciel\Desktop\z11942618IH,Czechy-zamki---zamek-w-Czeskim-Krumlovie--Czeski-Krumlo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4350"/>
            <a:ext cx="742955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KOŚCIÓŁ Św. MIKOŁAJA W PRADZE</a:t>
            </a:r>
            <a:endParaRPr lang="pl-PL" sz="3600" dirty="0"/>
          </a:p>
        </p:txBody>
      </p:sp>
      <p:pic>
        <p:nvPicPr>
          <p:cNvPr id="5122" name="Picture 2" descr="C:\Users\Nauczyciel\Desktop\kosciol-swietego-mikolaja-3-stare-miast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784350"/>
            <a:ext cx="7572428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Synagoga hiszpańska w Pradze </a:t>
            </a:r>
            <a:endParaRPr lang="pl-PL" dirty="0"/>
          </a:p>
        </p:txBody>
      </p:sp>
      <p:pic>
        <p:nvPicPr>
          <p:cNvPr id="6146" name="Picture 2" descr="C:\Users\Nauczyciel\Desktop\612664395a40232133447d33247d3833333738363234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215238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ZAMEK HRADCZANY w PRADZE</a:t>
            </a:r>
            <a:endParaRPr lang="pl-PL" dirty="0"/>
          </a:p>
        </p:txBody>
      </p:sp>
      <p:pic>
        <p:nvPicPr>
          <p:cNvPr id="7171" name="Picture 3" descr="C:\Users\Nauczyciel\Desktop\zamek-na-hradczanach-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924050"/>
            <a:ext cx="6572296" cy="42926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KATEDRA </a:t>
            </a:r>
            <a:r>
              <a:rPr lang="pl-PL" sz="3600" dirty="0" err="1" smtClean="0"/>
              <a:t>Św.Wita</a:t>
            </a:r>
            <a:r>
              <a:rPr lang="pl-PL" sz="3600" dirty="0" smtClean="0"/>
              <a:t> na HRADCZANACH</a:t>
            </a:r>
            <a:endParaRPr lang="pl-PL" sz="3600" dirty="0"/>
          </a:p>
        </p:txBody>
      </p:sp>
      <p:pic>
        <p:nvPicPr>
          <p:cNvPr id="4" name="Picture 2" descr="C:\Users\Nauczyciel\Desktop\b146151_czechy_praga_hradczan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784350"/>
            <a:ext cx="6348434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ZEGAR ORŁOJ na PRASKIEJ STARÓWCE</a:t>
            </a:r>
            <a:endParaRPr lang="pl-PL" sz="3200" dirty="0"/>
          </a:p>
        </p:txBody>
      </p:sp>
      <p:pic>
        <p:nvPicPr>
          <p:cNvPr id="8194" name="Picture 2" descr="C:\Users\Nauczyciel\Desktop\2015_Zegar_astronomiczny_w_Pradze_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571612"/>
            <a:ext cx="6357982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auczyciel\Desktop\zegar-orloj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500"/>
            <a:ext cx="7786742" cy="592933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    KRÓTKA HISTORIA DŁUGICH DZIEJÓW CZECH </a:t>
            </a:r>
            <a:endParaRPr lang="pl-PL" sz="2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IV </a:t>
            </a:r>
            <a:r>
              <a:rPr lang="pl-PL" sz="2000" dirty="0" err="1" smtClean="0"/>
              <a:t>w.p.n.e</a:t>
            </a:r>
            <a:r>
              <a:rPr lang="pl-PL" sz="2000" dirty="0" smtClean="0"/>
              <a:t> </a:t>
            </a:r>
            <a:r>
              <a:rPr lang="pl-PL" dirty="0" smtClean="0"/>
              <a:t>- </a:t>
            </a:r>
            <a:r>
              <a:rPr lang="pl-PL" sz="2000" dirty="0" smtClean="0"/>
              <a:t>obszar Czech zajmują               </a:t>
            </a:r>
            <a:r>
              <a:rPr lang="pl-PL" sz="2000" dirty="0" smtClean="0">
                <a:solidFill>
                  <a:srgbClr val="FF0000"/>
                </a:solidFill>
              </a:rPr>
              <a:t>CELTOWIE</a:t>
            </a:r>
          </a:p>
          <a:p>
            <a:r>
              <a:rPr lang="pl-PL" dirty="0" smtClean="0"/>
              <a:t>I </a:t>
            </a:r>
            <a:r>
              <a:rPr lang="pl-PL" sz="2000" dirty="0" err="1" smtClean="0"/>
              <a:t>w.n.e</a:t>
            </a:r>
            <a:r>
              <a:rPr lang="pl-PL" sz="2000" dirty="0" smtClean="0"/>
              <a:t> – Czechy pod panowaniem                 </a:t>
            </a:r>
            <a:r>
              <a:rPr lang="pl-PL" sz="2000" dirty="0" smtClean="0">
                <a:solidFill>
                  <a:srgbClr val="FF0000"/>
                </a:solidFill>
              </a:rPr>
              <a:t>GERMANÓW</a:t>
            </a:r>
          </a:p>
          <a:p>
            <a:r>
              <a:rPr lang="pl-PL" sz="2000" dirty="0" smtClean="0"/>
              <a:t>V-VI w – Czechy zajęte przez plemiona           </a:t>
            </a:r>
            <a:r>
              <a:rPr lang="pl-PL" sz="2000" dirty="0" smtClean="0">
                <a:solidFill>
                  <a:srgbClr val="FF0000"/>
                </a:solidFill>
              </a:rPr>
              <a:t>SŁOWIAN</a:t>
            </a:r>
            <a:endParaRPr lang="pl-PL" dirty="0" smtClean="0">
              <a:solidFill>
                <a:srgbClr val="FF0000"/>
              </a:solidFill>
            </a:endParaRPr>
          </a:p>
          <a:p>
            <a:r>
              <a:rPr lang="pl-PL" sz="2000" dirty="0" smtClean="0">
                <a:solidFill>
                  <a:srgbClr val="FF0000"/>
                </a:solidFill>
              </a:rPr>
              <a:t>IX –X w- Św. Cyryl  i Metody nawracają pogan na obszarze                              Moraw książęta Prascy jednoczą plemiona czeskie , powstaje pierwsze  PAŃSTWO  CZESKIE </a:t>
            </a:r>
          </a:p>
          <a:p>
            <a:r>
              <a:rPr lang="pl-PL" sz="2000" dirty="0" smtClean="0"/>
              <a:t>XI-XII w Czechy są </a:t>
            </a:r>
            <a:r>
              <a:rPr lang="pl-PL" sz="2000" dirty="0" smtClean="0">
                <a:solidFill>
                  <a:srgbClr val="FF0000"/>
                </a:solidFill>
              </a:rPr>
              <a:t>skłócone z Polską o ŚLĄSK</a:t>
            </a:r>
          </a:p>
          <a:p>
            <a:r>
              <a:rPr lang="pl-PL" sz="2000" dirty="0" smtClean="0"/>
              <a:t>XII- XIV w Czechy rozwijają się gospodarczo , </a:t>
            </a:r>
            <a:r>
              <a:rPr lang="pl-PL" sz="2000" dirty="0" smtClean="0">
                <a:solidFill>
                  <a:srgbClr val="FF0000"/>
                </a:solidFill>
              </a:rPr>
              <a:t>król  Czech  KAROL IV zakłada pierwszy uniwersytet </a:t>
            </a:r>
          </a:p>
          <a:p>
            <a:r>
              <a:rPr lang="pl-PL" sz="2000" dirty="0" smtClean="0"/>
              <a:t>XV w Czechami rządzi niemiecka dynastia </a:t>
            </a:r>
            <a:r>
              <a:rPr lang="pl-PL" sz="2000" dirty="0" smtClean="0">
                <a:solidFill>
                  <a:srgbClr val="FF0000"/>
                </a:solidFill>
              </a:rPr>
              <a:t>HABSBURGÓW</a:t>
            </a:r>
          </a:p>
          <a:p>
            <a:r>
              <a:rPr lang="pl-PL" sz="2000" dirty="0" smtClean="0"/>
              <a:t>XVI w Czesi prowadzą wojnę 30 letnią z Habsburgami i odradzają się jako </a:t>
            </a:r>
            <a:r>
              <a:rPr lang="pl-PL" sz="2000" dirty="0" smtClean="0">
                <a:solidFill>
                  <a:srgbClr val="FF0000"/>
                </a:solidFill>
              </a:rPr>
              <a:t>CZECHY  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4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5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6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7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2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3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4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5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MOST KAROLA w PRADZE</a:t>
            </a:r>
            <a:endParaRPr lang="pl-PL" dirty="0"/>
          </a:p>
        </p:txBody>
      </p:sp>
      <p:pic>
        <p:nvPicPr>
          <p:cNvPr id="10242" name="Picture 2" descr="C:\Users\Nauczyciel\Desktop\most-karola-6eeb3c0d6507d46804498c359cae5f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286676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Nauczyciel\Desktop\czechy-praga-most-karol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71500"/>
            <a:ext cx="8572500" cy="5715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ZŁOTA ULICZKA na HRADCZANACH</a:t>
            </a:r>
            <a:endParaRPr lang="pl-PL" dirty="0"/>
          </a:p>
        </p:txBody>
      </p:sp>
      <p:pic>
        <p:nvPicPr>
          <p:cNvPr id="12291" name="Picture 3" descr="C:\Users\Nauczyciel\Desktop\th1_13312_zlota_uliczka_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286676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RYNEK w OSTRAWIE </a:t>
            </a:r>
            <a:endParaRPr lang="pl-PL" dirty="0"/>
          </a:p>
        </p:txBody>
      </p:sp>
      <p:pic>
        <p:nvPicPr>
          <p:cNvPr id="14338" name="Picture 2" descr="C:\Users\Nauczyciel\Desktop\Masarykova_namesti_Ostrava_2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286" y="1784350"/>
            <a:ext cx="7364627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1" dirty="0" smtClean="0"/>
              <a:t>KATEDRA Św. Bartłomieja w PILŹNIE </a:t>
            </a:r>
            <a:endParaRPr lang="pl-PL" sz="3200" b="1" dirty="0"/>
          </a:p>
        </p:txBody>
      </p:sp>
      <p:pic>
        <p:nvPicPr>
          <p:cNvPr id="15362" name="Picture 2" descr="C:\Users\Nauczyciel\Desktop\GR5ktkpTURBXy85ZDAxZDRiYmVmMDEzZDM2ZjBmMDI1YmQzNGVkN2EzMy5qcGeSlQMBzQOJzRJMzQpKkwXNAyDNAc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643050"/>
            <a:ext cx="7572428" cy="471490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ZAMEK w KUTNA HORA </a:t>
            </a:r>
            <a:endParaRPr lang="pl-PL" dirty="0"/>
          </a:p>
        </p:txBody>
      </p:sp>
      <p:pic>
        <p:nvPicPr>
          <p:cNvPr id="16386" name="Picture 2" descr="C:\Users\Nauczyciel\Desktop\315_ext_Kutna Hora_ Tours in Czech RepublicIII_b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286676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RYNEK w CZESKICH BUDZIEJOWICACH</a:t>
            </a:r>
            <a:endParaRPr lang="pl-PL" sz="3200" dirty="0"/>
          </a:p>
        </p:txBody>
      </p:sp>
      <p:pic>
        <p:nvPicPr>
          <p:cNvPr id="17410" name="Picture 2" descr="C:\Users\Nauczyciel\Desktop\b213341_czechy_czechy_czeskie_budziejowic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100071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   KARLOWE  WARY </a:t>
            </a:r>
            <a:endParaRPr lang="pl-PL" dirty="0"/>
          </a:p>
        </p:txBody>
      </p:sp>
      <p:pic>
        <p:nvPicPr>
          <p:cNvPr id="18434" name="Picture 2" descr="C:\Users\Nauczyciel\Desktop\uzdrowisko-karlowe-wary-karlovy-vary_33538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4350"/>
            <a:ext cx="7358113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CIEKAWOSTKI O CZECHACH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 Kraj ten jest 4 razy mniejszy od Polski.</a:t>
            </a:r>
          </a:p>
          <a:p>
            <a:r>
              <a:rPr lang="pl-PL" dirty="0" smtClean="0"/>
              <a:t>Główną religią jest chrześcijaństwo.</a:t>
            </a:r>
          </a:p>
          <a:p>
            <a:r>
              <a:rPr lang="pl-PL" dirty="0" smtClean="0"/>
              <a:t> Motto kraju - "Prawda zwycięża".</a:t>
            </a:r>
          </a:p>
          <a:p>
            <a:r>
              <a:rPr lang="pl-PL" dirty="0" smtClean="0"/>
              <a:t>90% mieszkańców ukończyło minimum szkołę średnią.</a:t>
            </a:r>
          </a:p>
          <a:p>
            <a:r>
              <a:rPr lang="pl-PL" dirty="0" smtClean="0"/>
              <a:t>W Czechach pije się najwięcej na świecie piwa. Jest ponad 600 rodzajów.</a:t>
            </a:r>
          </a:p>
          <a:p>
            <a:r>
              <a:rPr lang="pl-PL" dirty="0" smtClean="0"/>
              <a:t>Mimo, że główną religią w Czechach jest chrześcijaństwo, wielu obywateli nie przywiązuje wagi do religii, a ich spory odsetek nie był nawet ochrzczony.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C.D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W spisie powszechnym tylko 20% Czechów przyznało się do wiary w Boga, a niecałe 15% jest praktykująca.</a:t>
            </a:r>
          </a:p>
          <a:p>
            <a:r>
              <a:rPr lang="pl-PL" dirty="0" smtClean="0"/>
              <a:t>W Pradze w metrze trafić można na "</a:t>
            </a:r>
            <a:r>
              <a:rPr lang="pl-PL" dirty="0" err="1" smtClean="0"/>
              <a:t>randkowy</a:t>
            </a:r>
            <a:r>
              <a:rPr lang="pl-PL" dirty="0" smtClean="0"/>
              <a:t> wagon", w którym łatwo można nawiązać kontakt z drugą osobą.</a:t>
            </a:r>
          </a:p>
          <a:p>
            <a:r>
              <a:rPr lang="pl-PL" dirty="0" smtClean="0"/>
              <a:t> W czeskich szkołach 5 to najniższa ocena, a 1 to najwyższa.</a:t>
            </a:r>
          </a:p>
          <a:p>
            <a:r>
              <a:rPr lang="pl-PL" dirty="0" smtClean="0"/>
              <a:t>W 2011 roku ponad 15 000 Czechów podało, że ich religią jest </a:t>
            </a:r>
            <a:r>
              <a:rPr lang="pl-PL" dirty="0" err="1" smtClean="0"/>
              <a:t>Jedi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historii CZECH ciąg dalszy…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000" dirty="0" smtClean="0"/>
              <a:t>1918 </a:t>
            </a:r>
            <a:r>
              <a:rPr lang="pl-PL" sz="2000" dirty="0" err="1" smtClean="0"/>
              <a:t>r-Czesi</a:t>
            </a:r>
            <a:r>
              <a:rPr lang="pl-PL" sz="2000" dirty="0" smtClean="0"/>
              <a:t> i Słowacy jednoczą się powstaje jedno państwo-                 </a:t>
            </a:r>
            <a:r>
              <a:rPr lang="pl-PL" sz="2000" dirty="0" smtClean="0">
                <a:solidFill>
                  <a:srgbClr val="FF0000"/>
                </a:solidFill>
              </a:rPr>
              <a:t>CZECHOSŁOWACJA – </a:t>
            </a:r>
            <a:r>
              <a:rPr lang="pl-PL" sz="2000" dirty="0" smtClean="0"/>
              <a:t>federacja dwóch narodów: CZECHÓW i SŁOWAKÓW</a:t>
            </a:r>
          </a:p>
          <a:p>
            <a:r>
              <a:rPr lang="pl-PL" sz="2000" dirty="0" smtClean="0"/>
              <a:t>1920 </a:t>
            </a:r>
            <a:r>
              <a:rPr lang="pl-PL" sz="2000" dirty="0" err="1" smtClean="0"/>
              <a:t>r</a:t>
            </a:r>
            <a:r>
              <a:rPr lang="pl-PL" sz="2000" dirty="0" smtClean="0"/>
              <a:t> – ustalone zostają granice CZECHOSŁOWACJI </a:t>
            </a:r>
          </a:p>
          <a:p>
            <a:r>
              <a:rPr lang="pl-PL" sz="2000" dirty="0" smtClean="0"/>
              <a:t>1935 </a:t>
            </a:r>
            <a:r>
              <a:rPr lang="pl-PL" sz="2000" dirty="0" err="1" smtClean="0"/>
              <a:t>r</a:t>
            </a:r>
            <a:r>
              <a:rPr lang="pl-PL" sz="2000" dirty="0" smtClean="0"/>
              <a:t>- CZECHOSŁOWACJĘ opanowują </a:t>
            </a:r>
            <a:r>
              <a:rPr lang="pl-PL" sz="2000" dirty="0" smtClean="0">
                <a:solidFill>
                  <a:srgbClr val="FF0000"/>
                </a:solidFill>
              </a:rPr>
              <a:t>NAZIŚCI </a:t>
            </a:r>
          </a:p>
          <a:p>
            <a:r>
              <a:rPr lang="pl-PL" sz="2000" dirty="0" smtClean="0"/>
              <a:t>1938  </a:t>
            </a:r>
            <a:r>
              <a:rPr lang="pl-PL" sz="2000" dirty="0" err="1" smtClean="0"/>
              <a:t>r</a:t>
            </a:r>
            <a:r>
              <a:rPr lang="pl-PL" sz="2000" dirty="0" smtClean="0"/>
              <a:t> –</a:t>
            </a:r>
            <a:r>
              <a:rPr lang="pl-PL" sz="2000" dirty="0" smtClean="0">
                <a:solidFill>
                  <a:srgbClr val="FF0000"/>
                </a:solidFill>
              </a:rPr>
              <a:t>Niemcy zajmują Sudety a Polska Zaolzie, obszar państwa kurczy się </a:t>
            </a:r>
          </a:p>
          <a:p>
            <a:r>
              <a:rPr lang="pl-PL" sz="2000" dirty="0" smtClean="0"/>
              <a:t>1939-1945- Czechosłowacja pod </a:t>
            </a:r>
            <a:r>
              <a:rPr lang="pl-PL" sz="2000" dirty="0" smtClean="0">
                <a:solidFill>
                  <a:srgbClr val="FF0000"/>
                </a:solidFill>
              </a:rPr>
              <a:t>NIEMIECKĄ </a:t>
            </a:r>
            <a:r>
              <a:rPr lang="pl-PL" sz="2000" dirty="0" smtClean="0"/>
              <a:t>okupacją </a:t>
            </a:r>
          </a:p>
          <a:p>
            <a:r>
              <a:rPr lang="pl-PL" sz="2000" dirty="0" smtClean="0"/>
              <a:t>1945  </a:t>
            </a:r>
            <a:r>
              <a:rPr lang="pl-PL" sz="2000" dirty="0" err="1" smtClean="0"/>
              <a:t>r</a:t>
            </a:r>
            <a:r>
              <a:rPr lang="pl-PL" sz="2000" dirty="0" smtClean="0"/>
              <a:t> –CZECHOSŁOWACJA staje się państwem </a:t>
            </a:r>
            <a:r>
              <a:rPr lang="pl-PL" sz="2000" dirty="0" smtClean="0">
                <a:solidFill>
                  <a:srgbClr val="FF0000"/>
                </a:solidFill>
              </a:rPr>
              <a:t>SOCJALISTYCZNYM</a:t>
            </a:r>
          </a:p>
          <a:p>
            <a:r>
              <a:rPr lang="pl-PL" sz="2000" dirty="0" smtClean="0"/>
              <a:t>1968  </a:t>
            </a:r>
            <a:r>
              <a:rPr lang="pl-PL" sz="2000" dirty="0" err="1" smtClean="0"/>
              <a:t>r</a:t>
            </a:r>
            <a:r>
              <a:rPr lang="pl-PL" sz="2000" dirty="0" smtClean="0"/>
              <a:t> ludność Czechosłowacji przeciwstawia się polityce komunistycznej , fala strajków i  manifestacji . </a:t>
            </a:r>
            <a:r>
              <a:rPr lang="pl-PL" sz="2000" dirty="0" smtClean="0">
                <a:solidFill>
                  <a:srgbClr val="FF0000"/>
                </a:solidFill>
              </a:rPr>
              <a:t>Wojska rosyjskie, węgierskie i polskie wkraczają na teren Czechosłowacji aby zlikwidować zamieszki </a:t>
            </a:r>
            <a:endParaRPr lang="pl-PL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C.D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Zamek na Hradczanach znajduje się                           w pierwszej trójce największych na świecie zamków pod względem powierzchni.</a:t>
            </a:r>
          </a:p>
          <a:p>
            <a:r>
              <a:rPr lang="pl-PL" dirty="0" smtClean="0"/>
              <a:t>Jedną z największych atrakcji Pragi jest most Karola nad rzeką Wełtawa. Ma on długość 516 metrów i szerokość 9,5 metra. Jest to najstarszy zachowany kamienny most na świecie o takiej rozpiętości przęseł.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C.D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5 Czechów zgromadziło majątek większy niż miliard amerykańskich dolarów.</a:t>
            </a:r>
          </a:p>
          <a:p>
            <a:r>
              <a:rPr lang="pl-PL" dirty="0" smtClean="0"/>
              <a:t>W kraju tym obowiązkowa nauka trwa 9 lat.</a:t>
            </a:r>
          </a:p>
          <a:p>
            <a:r>
              <a:rPr lang="pl-PL" dirty="0" smtClean="0"/>
              <a:t>W kraju tym jest 1% osób powyżej 15 roku życia, które nie potrafią czytać, ani pisać.</a:t>
            </a:r>
          </a:p>
          <a:p>
            <a:r>
              <a:rPr lang="pl-PL" dirty="0" smtClean="0"/>
              <a:t>W Czechach według statystyk średnio jedna osoba czyta 64 minuty dziennie. Jest to najlepszy wynik w Europie.</a:t>
            </a:r>
          </a:p>
          <a:p>
            <a:r>
              <a:rPr lang="pl-PL" b="1" dirty="0" smtClean="0"/>
              <a:t> </a:t>
            </a:r>
            <a:r>
              <a:rPr lang="pl-PL" dirty="0" smtClean="0"/>
              <a:t>Narodowe zwierzę to mityczny lew z dwoma ogonami.</a:t>
            </a: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C.D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dirty="0" smtClean="0"/>
              <a:t> </a:t>
            </a:r>
            <a:r>
              <a:rPr lang="pl-PL" dirty="0" smtClean="0"/>
              <a:t>W kraju tym ponad 8 400 000 osób ma dostęp do </a:t>
            </a:r>
            <a:r>
              <a:rPr lang="pl-PL" dirty="0" err="1" smtClean="0"/>
              <a:t>internetu</a:t>
            </a:r>
            <a:r>
              <a:rPr lang="pl-PL" dirty="0" smtClean="0"/>
              <a:t>.</a:t>
            </a:r>
          </a:p>
          <a:p>
            <a:r>
              <a:rPr lang="pl-PL" b="1" dirty="0" smtClean="0"/>
              <a:t> </a:t>
            </a:r>
            <a:r>
              <a:rPr lang="pl-PL" dirty="0" smtClean="0"/>
              <a:t>33 % dorosłych osób mieszkających w tym kraju ma nadwagę.</a:t>
            </a:r>
          </a:p>
          <a:p>
            <a:pPr fontAlgn="base"/>
            <a:r>
              <a:rPr lang="pl-PL" dirty="0" smtClean="0"/>
              <a:t>Narodowym sportem Czech jest hokej na lodzie.</a:t>
            </a:r>
          </a:p>
          <a:p>
            <a:r>
              <a:rPr lang="pl-PL" b="1" dirty="0" smtClean="0"/>
              <a:t> </a:t>
            </a:r>
            <a:r>
              <a:rPr lang="pl-PL" dirty="0" smtClean="0"/>
              <a:t>W kraju tym kobiety i mężczyźni mogą brać ślub w wieku 18 lat.</a:t>
            </a:r>
          </a:p>
          <a:p>
            <a:r>
              <a:rPr lang="pl-PL" b="1" dirty="0" smtClean="0"/>
              <a:t> </a:t>
            </a:r>
            <a:r>
              <a:rPr lang="pl-PL" dirty="0" smtClean="0"/>
              <a:t>W kraju tym kobieta rodzi pierwsze dziecko mając średnio </a:t>
            </a:r>
            <a:r>
              <a:rPr lang="pl-PL" b="1" dirty="0" smtClean="0"/>
              <a:t>27.8</a:t>
            </a:r>
            <a:r>
              <a:rPr lang="pl-PL" dirty="0" smtClean="0"/>
              <a:t> lat.</a:t>
            </a:r>
          </a:p>
          <a:p>
            <a:r>
              <a:rPr lang="pl-PL" dirty="0" smtClean="0"/>
              <a:t>Kobieta rodzi średnio </a:t>
            </a:r>
            <a:r>
              <a:rPr lang="pl-PL" b="1" dirty="0" smtClean="0"/>
              <a:t>1.4</a:t>
            </a:r>
            <a:r>
              <a:rPr lang="pl-PL" dirty="0" smtClean="0"/>
              <a:t> dzieci.</a:t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 smtClean="0"/>
              <a:t>ZNANI CZESI-PIOSENKARZE</a:t>
            </a:r>
            <a:endParaRPr lang="pl-PL" sz="32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000" dirty="0" smtClean="0"/>
              <a:t>Helena </a:t>
            </a:r>
            <a:r>
              <a:rPr lang="pl-PL" sz="2000" dirty="0" err="1" smtClean="0"/>
              <a:t>Vondráčková</a:t>
            </a:r>
            <a:endParaRPr lang="pl-PL" sz="2000" dirty="0"/>
          </a:p>
        </p:txBody>
      </p:sp>
      <p:pic>
        <p:nvPicPr>
          <p:cNvPr id="1026" name="Picture 2" descr="C:\Users\Nauczyciel\Desktop\320vondrack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857364"/>
            <a:ext cx="8786842" cy="5000636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KAREL GOTT</a:t>
            </a:r>
            <a:endParaRPr lang="pl-PL" dirty="0"/>
          </a:p>
        </p:txBody>
      </p:sp>
      <p:pic>
        <p:nvPicPr>
          <p:cNvPr id="2050" name="Picture 2" descr="C:\Users\Nauczyciel\Desktop\image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857364"/>
            <a:ext cx="5857916" cy="378621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Jiří</a:t>
            </a:r>
            <a:r>
              <a:rPr lang="pl-PL" dirty="0" smtClean="0"/>
              <a:t> </a:t>
            </a:r>
            <a:r>
              <a:rPr lang="pl-PL" dirty="0" err="1" smtClean="0"/>
              <a:t>Korn</a:t>
            </a:r>
            <a:r>
              <a:rPr lang="pl-PL" dirty="0" smtClean="0"/>
              <a:t> </a:t>
            </a:r>
            <a:endParaRPr lang="pl-PL" dirty="0"/>
          </a:p>
        </p:txBody>
      </p:sp>
      <p:pic>
        <p:nvPicPr>
          <p:cNvPr id="3074" name="Picture 2" descr="C:\Users\Nauczyciel\Desktop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4350"/>
            <a:ext cx="7358114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JOŻIN Z BAZIN</a:t>
            </a:r>
            <a:endParaRPr lang="pl-PL" dirty="0"/>
          </a:p>
        </p:txBody>
      </p:sp>
      <p:pic>
        <p:nvPicPr>
          <p:cNvPr id="4098" name="Picture 2" descr="C:\Users\Nauczyciel\Desktop\z9564884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036762"/>
            <a:ext cx="6786610" cy="4067175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EWA FARNA</a:t>
            </a:r>
            <a:endParaRPr lang="pl-PL" dirty="0"/>
          </a:p>
        </p:txBody>
      </p:sp>
      <p:pic>
        <p:nvPicPr>
          <p:cNvPr id="5122" name="Picture 2" descr="C:\Users\Nauczyciel\Desktop\ewa-farna-na-zakonczeniu-lata-z-polsatem-440806-GALLERY_BI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214422"/>
            <a:ext cx="8786842" cy="564357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2800" dirty="0" smtClean="0"/>
              <a:t>CZESCY AKTORZY</a:t>
            </a:r>
            <a:endParaRPr lang="pl-PL" sz="28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err="1" smtClean="0"/>
              <a:t>Vladimír</a:t>
            </a:r>
            <a:r>
              <a:rPr lang="pl-PL" sz="2800" dirty="0" smtClean="0"/>
              <a:t> </a:t>
            </a:r>
            <a:r>
              <a:rPr lang="pl-PL" sz="2800" dirty="0" err="1" smtClean="0"/>
              <a:t>Menšík</a:t>
            </a:r>
            <a:endParaRPr lang="pl-PL" sz="2800" dirty="0"/>
          </a:p>
        </p:txBody>
      </p:sp>
      <p:pic>
        <p:nvPicPr>
          <p:cNvPr id="6146" name="Picture 2" descr="C:\Users\Nauczyciel\Desktop\A-2327970-1419423540-5702.jpe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928802"/>
            <a:ext cx="5000660" cy="492919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4" grpId="1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Antoni </a:t>
            </a:r>
            <a:r>
              <a:rPr lang="pl-PL" dirty="0" err="1" smtClean="0"/>
              <a:t>Dvorak</a:t>
            </a:r>
            <a:r>
              <a:rPr lang="pl-PL" dirty="0" smtClean="0"/>
              <a:t>- kompozytor</a:t>
            </a:r>
            <a:endParaRPr lang="pl-PL" dirty="0"/>
          </a:p>
        </p:txBody>
      </p:sp>
      <p:pic>
        <p:nvPicPr>
          <p:cNvPr id="1026" name="Picture 2" descr="C:\Users\Nauczyciel\Desktop\Dvora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000240"/>
            <a:ext cx="6572296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…czasy współczesne w historii Czech 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1989 r.- </a:t>
            </a:r>
            <a:r>
              <a:rPr lang="pl-PL" sz="2000" dirty="0" smtClean="0">
                <a:solidFill>
                  <a:srgbClr val="FF0000"/>
                </a:solidFill>
              </a:rPr>
              <a:t>AKSAMITNA   REWOLUCJA  </a:t>
            </a:r>
            <a:r>
              <a:rPr lang="pl-PL" sz="2000" dirty="0" smtClean="0"/>
              <a:t>w  Czechosłowacji , ludność chce wolności, likwidacji socjalizmu, rozdzielenia KRAJU                                       na Czechy i Słowację </a:t>
            </a:r>
          </a:p>
          <a:p>
            <a:r>
              <a:rPr lang="pl-PL" sz="2000" dirty="0" smtClean="0">
                <a:solidFill>
                  <a:srgbClr val="FF0000"/>
                </a:solidFill>
              </a:rPr>
              <a:t>1993 </a:t>
            </a:r>
            <a:r>
              <a:rPr lang="pl-PL" sz="2000" dirty="0" err="1" smtClean="0">
                <a:solidFill>
                  <a:srgbClr val="FF0000"/>
                </a:solidFill>
              </a:rPr>
              <a:t>r</a:t>
            </a:r>
            <a:r>
              <a:rPr lang="pl-PL" sz="2000" dirty="0" smtClean="0">
                <a:solidFill>
                  <a:srgbClr val="FF0000"/>
                </a:solidFill>
              </a:rPr>
              <a:t>-= CZECHOSŁOWACJA rozpada się na CZECHY i SŁOWACJĘ </a:t>
            </a:r>
          </a:p>
          <a:p>
            <a:r>
              <a:rPr lang="pl-PL" sz="2000" dirty="0" smtClean="0"/>
              <a:t>1995 </a:t>
            </a:r>
            <a:r>
              <a:rPr lang="pl-PL" sz="2000" dirty="0" err="1" smtClean="0"/>
              <a:t>r</a:t>
            </a:r>
            <a:r>
              <a:rPr lang="pl-PL" sz="2000" dirty="0" smtClean="0"/>
              <a:t>- Czechy wstępują do </a:t>
            </a:r>
            <a:r>
              <a:rPr lang="pl-PL" sz="2000" dirty="0" smtClean="0"/>
              <a:t>OECD</a:t>
            </a:r>
            <a:endParaRPr lang="pl-PL" sz="2000" dirty="0" smtClean="0"/>
          </a:p>
          <a:p>
            <a:r>
              <a:rPr lang="pl-PL" sz="2000" dirty="0" smtClean="0"/>
              <a:t>1999 </a:t>
            </a:r>
            <a:r>
              <a:rPr lang="pl-PL" sz="2000" dirty="0" err="1" smtClean="0"/>
              <a:t>r</a:t>
            </a:r>
            <a:r>
              <a:rPr lang="pl-PL" sz="2000" dirty="0" smtClean="0"/>
              <a:t>- Czechy wstępują do NATO </a:t>
            </a:r>
          </a:p>
          <a:p>
            <a:r>
              <a:rPr lang="pl-PL" sz="2000" dirty="0" smtClean="0"/>
              <a:t>1.05.2004 </a:t>
            </a:r>
            <a:r>
              <a:rPr lang="pl-PL" sz="2000" dirty="0" err="1" smtClean="0"/>
              <a:t>r</a:t>
            </a:r>
            <a:r>
              <a:rPr lang="pl-PL" sz="2000" dirty="0" smtClean="0"/>
              <a:t>- Czechy wstępują do UNII EUROPEJSKIEJ </a:t>
            </a:r>
            <a:endParaRPr lang="pl-PL" sz="20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Karel Capek -pisarz</a:t>
            </a:r>
            <a:endParaRPr lang="pl-PL" dirty="0"/>
          </a:p>
        </p:txBody>
      </p:sp>
      <p:pic>
        <p:nvPicPr>
          <p:cNvPr id="2050" name="Picture 2" descr="C:\Users\Nauczyciel\Desktop\Karel-Čape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14488"/>
            <a:ext cx="7143800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Zygmunt Freud-twórca psychoanalizy </a:t>
            </a:r>
            <a:endParaRPr lang="pl-PL" sz="2800" dirty="0"/>
          </a:p>
        </p:txBody>
      </p:sp>
      <p:pic>
        <p:nvPicPr>
          <p:cNvPr id="3074" name="Picture 2" descr="C:\Users\Nauczyciel\Desktop\Zygmunt_Freud_biografi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357298"/>
            <a:ext cx="7643866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err="1" smtClean="0"/>
              <a:t>Św.Wojciech</a:t>
            </a:r>
            <a:r>
              <a:rPr lang="pl-PL" sz="3200" dirty="0" smtClean="0"/>
              <a:t>- patron Czech i Pol</a:t>
            </a:r>
            <a:r>
              <a:rPr lang="pl-PL" dirty="0" smtClean="0"/>
              <a:t>ski</a:t>
            </a:r>
            <a:endParaRPr lang="pl-PL" dirty="0"/>
          </a:p>
        </p:txBody>
      </p:sp>
      <p:pic>
        <p:nvPicPr>
          <p:cNvPr id="4098" name="Picture 2" descr="C:\Users\Nauczyciel\Desktop\Św._Wojciech_autor_Zbigniew_Kotyłł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784350"/>
            <a:ext cx="7929618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Vaclav Havel- pierwszy prezydent Czech</a:t>
            </a:r>
            <a:endParaRPr lang="pl-PL" sz="2800" dirty="0"/>
          </a:p>
        </p:txBody>
      </p:sp>
      <p:pic>
        <p:nvPicPr>
          <p:cNvPr id="5122" name="Picture 2" descr="C:\Users\Nauczyciel\Desktop\210px-Václav_Havel_cut_ou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571612"/>
            <a:ext cx="7072362" cy="500066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Bedrich</a:t>
            </a:r>
            <a:r>
              <a:rPr lang="pl-PL" dirty="0" smtClean="0"/>
              <a:t> Smetana-kompozytor</a:t>
            </a:r>
            <a:endParaRPr lang="pl-PL" dirty="0"/>
          </a:p>
        </p:txBody>
      </p:sp>
      <p:pic>
        <p:nvPicPr>
          <p:cNvPr id="6146" name="Picture 2" descr="C:\Users\Nauczyciel\Desktop\Bedrich_Smetan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14488"/>
            <a:ext cx="7643866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Jan Hus- reformator , bohater narodowy</a:t>
            </a:r>
            <a:endParaRPr lang="pl-PL" sz="2800" dirty="0"/>
          </a:p>
        </p:txBody>
      </p:sp>
      <p:pic>
        <p:nvPicPr>
          <p:cNvPr id="7170" name="Picture 2" descr="C:\Users\Nauczyciel\Desktop\52a1e435dbaa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7429552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Milos Forman - reżyser</a:t>
            </a:r>
            <a:endParaRPr lang="pl-PL" dirty="0"/>
          </a:p>
        </p:txBody>
      </p:sp>
      <p:pic>
        <p:nvPicPr>
          <p:cNvPr id="8194" name="Picture 2" descr="C:\Users\Nauczyciel\Desktop\MV5BNDY5NDAyODM2Nl5BMl5BanBnXkFtZTcwMzgzNzg3OA@@._V1_UY317_CR13,0,214,317_AL_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500174"/>
            <a:ext cx="7786742" cy="5143535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Jaroslav </a:t>
            </a:r>
            <a:r>
              <a:rPr lang="pl-PL" sz="2400" dirty="0" err="1" smtClean="0"/>
              <a:t>Hasek-autor</a:t>
            </a:r>
            <a:r>
              <a:rPr lang="pl-PL" sz="2400" dirty="0" smtClean="0"/>
              <a:t> DOBREGO WOJAKA SZWEJKA</a:t>
            </a:r>
            <a:endParaRPr lang="pl-PL" sz="2400" dirty="0"/>
          </a:p>
        </p:txBody>
      </p:sp>
      <p:pic>
        <p:nvPicPr>
          <p:cNvPr id="9218" name="Picture 2" descr="C:\Users\Nauczyciel\Desktop\Ярослав_Гашек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1428736"/>
            <a:ext cx="6858048" cy="4929222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Franz Kafka-pisarz</a:t>
            </a:r>
            <a:endParaRPr lang="pl-PL" dirty="0"/>
          </a:p>
        </p:txBody>
      </p:sp>
      <p:pic>
        <p:nvPicPr>
          <p:cNvPr id="10242" name="Picture 2" descr="C:\Users\Nauczyciel\Desktop\pobra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572428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,,…nikt nic nie </a:t>
            </a:r>
            <a:r>
              <a:rPr lang="pl-PL" sz="2800" dirty="0" err="1" smtClean="0"/>
              <a:t>wie…’’-CZYLI</a:t>
            </a:r>
            <a:r>
              <a:rPr lang="pl-PL" sz="2800" dirty="0" smtClean="0"/>
              <a:t> CZESKA BAJKA</a:t>
            </a:r>
            <a:endParaRPr lang="pl-PL" sz="2800" dirty="0"/>
          </a:p>
        </p:txBody>
      </p:sp>
      <p:pic>
        <p:nvPicPr>
          <p:cNvPr id="11266" name="Picture 2" descr="C:\Users\Nauczyciel\Desktop\i-m-brno-mata-kreci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142984"/>
            <a:ext cx="1620000" cy="2160000"/>
          </a:xfrm>
          <a:prstGeom prst="rect">
            <a:avLst/>
          </a:prstGeom>
          <a:noFill/>
        </p:spPr>
      </p:pic>
      <p:pic>
        <p:nvPicPr>
          <p:cNvPr id="11267" name="Picture 3" descr="C:\Users\Nauczyciel\Desktop\filing_images_151c2a3644c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654000"/>
            <a:ext cx="2467080" cy="3204000"/>
          </a:xfrm>
          <a:prstGeom prst="rect">
            <a:avLst/>
          </a:prstGeom>
          <a:noFill/>
        </p:spPr>
      </p:pic>
      <p:pic>
        <p:nvPicPr>
          <p:cNvPr id="11268" name="Picture 4" descr="C:\Users\Nauczyciel\Desktop\zwirekimuchomore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1071546"/>
            <a:ext cx="3048000" cy="2407920"/>
          </a:xfrm>
          <a:prstGeom prst="rect">
            <a:avLst/>
          </a:prstGeom>
          <a:noFill/>
        </p:spPr>
      </p:pic>
      <p:pic>
        <p:nvPicPr>
          <p:cNvPr id="11269" name="Picture 5" descr="C:\Users\Nauczyciel\Desktop\Ołówe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3600450"/>
            <a:ext cx="1990725" cy="325755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  MALA ZEME VELKY PRIBEH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- bogata   i ciekawa historia</a:t>
            </a:r>
          </a:p>
          <a:p>
            <a:pPr>
              <a:buNone/>
            </a:pPr>
            <a:r>
              <a:rPr lang="pl-PL" dirty="0" smtClean="0"/>
              <a:t>    - zawiłe losy kraju </a:t>
            </a:r>
          </a:p>
          <a:p>
            <a:pPr>
              <a:buNone/>
            </a:pPr>
            <a:r>
              <a:rPr lang="pl-PL" dirty="0" smtClean="0"/>
              <a:t>        -kilka okupacji i rządów innych państw</a:t>
            </a:r>
          </a:p>
          <a:p>
            <a:pPr>
              <a:buNone/>
            </a:pPr>
            <a:r>
              <a:rPr lang="pl-PL" dirty="0" smtClean="0"/>
              <a:t>   - historia Czech przeplatana z historią Polski </a:t>
            </a:r>
          </a:p>
          <a:p>
            <a:pPr>
              <a:buNone/>
            </a:pPr>
            <a:r>
              <a:rPr lang="pl-PL" dirty="0" smtClean="0"/>
              <a:t>         </a:t>
            </a:r>
            <a:r>
              <a:rPr lang="pl-PL" sz="2800" dirty="0" smtClean="0">
                <a:solidFill>
                  <a:srgbClr val="FF0000"/>
                </a:solidFill>
              </a:rPr>
              <a:t>MAŁY KRAJ        </a:t>
            </a:r>
          </a:p>
          <a:p>
            <a:pPr>
              <a:buNone/>
            </a:pPr>
            <a:r>
              <a:rPr lang="pl-PL" sz="2800" dirty="0" smtClean="0"/>
              <a:t>                          </a:t>
            </a:r>
            <a:r>
              <a:rPr lang="pl-PL" sz="2800" dirty="0" smtClean="0">
                <a:solidFill>
                  <a:srgbClr val="FF0000"/>
                </a:solidFill>
              </a:rPr>
              <a:t>DŁUGA HISTORIA </a:t>
            </a:r>
            <a:endParaRPr lang="pl-PL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pl-PL" dirty="0" smtClean="0">
                <a:solidFill>
                  <a:srgbClr val="FF0000"/>
                </a:solidFill>
              </a:rPr>
              <a:t>   </a:t>
            </a:r>
            <a:endParaRPr lang="pl-P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8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ctr"/>
            <a:r>
              <a:rPr lang="pl-PL" dirty="0" smtClean="0"/>
              <a:t>KRECIK CZ.</a:t>
            </a:r>
            <a:r>
              <a:rPr lang="pl-PL" dirty="0" smtClean="0">
                <a:solidFill>
                  <a:srgbClr val="FFFF00"/>
                </a:solidFill>
              </a:rPr>
              <a:t>KRETEK</a:t>
            </a:r>
            <a:endParaRPr lang="pl-PL" dirty="0"/>
          </a:p>
        </p:txBody>
      </p:sp>
      <p:pic>
        <p:nvPicPr>
          <p:cNvPr id="12290" name="Picture 2" descr="C:\Users\Nauczyciel\Desktop\e46cb-kolorowanki2bz2bbajki2bkrecik2bdo2bwydrukowania2c2bkolorowanki2c2bmalowanki2bkrecik2bdo2bwydrukowania2c2bkolorowanki2bdla2bdzieci2cdla2bdzieci2c2bcoloring2bkrecik2cdo2bwy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4350"/>
            <a:ext cx="7429551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SĄSIEDZI CZ.</a:t>
            </a:r>
            <a:r>
              <a:rPr lang="pl-PL" dirty="0" smtClean="0">
                <a:solidFill>
                  <a:srgbClr val="FFFF00"/>
                </a:solidFill>
              </a:rPr>
              <a:t>SOUSEDE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3314" name="Picture 2" descr="C:\Users\Nauczyciel\Desktop\hq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643050"/>
            <a:ext cx="7715304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ŻWIREK I </a:t>
            </a:r>
            <a:r>
              <a:rPr lang="pl-PL" sz="2400" dirty="0" err="1" smtClean="0"/>
              <a:t>MUCHOMOREK-CZ.</a:t>
            </a:r>
            <a:r>
              <a:rPr lang="pl-PL" sz="2400" dirty="0" err="1" smtClean="0">
                <a:solidFill>
                  <a:srgbClr val="FFFF00"/>
                </a:solidFill>
              </a:rPr>
              <a:t>KREMILEK</a:t>
            </a:r>
            <a:r>
              <a:rPr lang="pl-PL" sz="2400" dirty="0" smtClean="0">
                <a:solidFill>
                  <a:srgbClr val="FFFF00"/>
                </a:solidFill>
              </a:rPr>
              <a:t> I VOCHOMURKA</a:t>
            </a:r>
            <a:endParaRPr lang="pl-PL" sz="2400" dirty="0">
              <a:solidFill>
                <a:srgbClr val="FFFF00"/>
              </a:solidFill>
            </a:endParaRPr>
          </a:p>
        </p:txBody>
      </p:sp>
      <p:pic>
        <p:nvPicPr>
          <p:cNvPr id="14338" name="Picture 2" descr="C:\Users\Nauczyciel\Desktop\hqdefault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7715304" cy="5143536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RUMCAJS-CZ</a:t>
            </a:r>
            <a:r>
              <a:rPr lang="pl-PL" dirty="0" smtClean="0"/>
              <a:t>. </a:t>
            </a:r>
            <a:r>
              <a:rPr lang="pl-PL" dirty="0" smtClean="0">
                <a:solidFill>
                  <a:srgbClr val="FFFF00"/>
                </a:solidFill>
              </a:rPr>
              <a:t>LOPEŻNIK RUMCAJS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15362" name="Picture 2" descr="C:\Users\Nauczyciel\Desktop\bajki-dziecinstw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784350"/>
            <a:ext cx="7929617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RUSAŁKA AMELKA CZ.</a:t>
            </a:r>
            <a:r>
              <a:rPr lang="pl-PL" sz="2400" i="1" dirty="0" smtClean="0"/>
              <a:t> </a:t>
            </a:r>
            <a:r>
              <a:rPr lang="pl-PL" sz="2400" i="1" dirty="0" err="1" smtClean="0">
                <a:solidFill>
                  <a:srgbClr val="FFFF00"/>
                </a:solidFill>
              </a:rPr>
              <a:t>Říkání</a:t>
            </a:r>
            <a:r>
              <a:rPr lang="pl-PL" sz="2400" i="1" dirty="0" smtClean="0">
                <a:solidFill>
                  <a:srgbClr val="FFFF00"/>
                </a:solidFill>
              </a:rPr>
              <a:t> o </a:t>
            </a:r>
            <a:r>
              <a:rPr lang="pl-PL" sz="2400" i="1" dirty="0" err="1" smtClean="0">
                <a:solidFill>
                  <a:srgbClr val="FFFF00"/>
                </a:solidFill>
              </a:rPr>
              <a:t>víle</a:t>
            </a:r>
            <a:r>
              <a:rPr lang="pl-PL" sz="2400" i="1" dirty="0" smtClean="0">
                <a:solidFill>
                  <a:srgbClr val="FFFF00"/>
                </a:solidFill>
              </a:rPr>
              <a:t> </a:t>
            </a:r>
            <a:r>
              <a:rPr lang="pl-PL" sz="2400" i="1" dirty="0" err="1" smtClean="0">
                <a:solidFill>
                  <a:srgbClr val="FFFF00"/>
                </a:solidFill>
              </a:rPr>
              <a:t>Amálce</a:t>
            </a:r>
            <a:r>
              <a:rPr lang="pl-PL" sz="2400" dirty="0" smtClean="0">
                <a:solidFill>
                  <a:srgbClr val="FFFF00"/>
                </a:solidFill>
              </a:rPr>
              <a:t> </a:t>
            </a:r>
            <a:endParaRPr lang="pl-PL" sz="2400" dirty="0">
              <a:solidFill>
                <a:srgbClr val="FFFF00"/>
              </a:solidFill>
            </a:endParaRPr>
          </a:p>
        </p:txBody>
      </p:sp>
      <p:pic>
        <p:nvPicPr>
          <p:cNvPr id="16386" name="Picture 2" descr="C:\Users\Nauczyciel\Desktop\hqdefault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428736"/>
            <a:ext cx="7429552" cy="521497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CZESKI FILM…</a:t>
            </a:r>
            <a:r>
              <a:rPr lang="pl-PL" sz="2400" dirty="0" smtClean="0"/>
              <a:t> dalej nikt nic nie wie</a:t>
            </a:r>
            <a:endParaRPr lang="pl-PL" sz="2400" dirty="0"/>
          </a:p>
        </p:txBody>
      </p:sp>
      <p:pic>
        <p:nvPicPr>
          <p:cNvPr id="17410" name="Picture 2" descr="C:\Users\Nauczyciel\Desktop\kobietazalada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28662" y="1428736"/>
            <a:ext cx="3586832" cy="2520000"/>
          </a:xfrm>
          <a:prstGeom prst="rect">
            <a:avLst/>
          </a:prstGeom>
          <a:noFill/>
        </p:spPr>
      </p:pic>
      <p:pic>
        <p:nvPicPr>
          <p:cNvPr id="17411" name="Picture 3" descr="C:\Users\Nauczyciel\Desktop\kh8ktkpTURBXy9mMzQ2OTlkNzRlMmUzZGQ4MTg3ODE5MzJjZmUzZTBhNi5qcGeRlQLNASwAws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357298"/>
            <a:ext cx="3810000" cy="2679700"/>
          </a:xfrm>
          <a:prstGeom prst="rect">
            <a:avLst/>
          </a:prstGeom>
          <a:noFill/>
        </p:spPr>
      </p:pic>
      <p:pic>
        <p:nvPicPr>
          <p:cNvPr id="17412" name="Picture 4" descr="C:\Users\Nauczyciel\Desktop\hqdefault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98000"/>
            <a:ext cx="4080000" cy="3060000"/>
          </a:xfrm>
          <a:prstGeom prst="rect">
            <a:avLst/>
          </a:prstGeom>
          <a:noFill/>
        </p:spPr>
      </p:pic>
      <p:pic>
        <p:nvPicPr>
          <p:cNvPr id="17413" name="Picture 5" descr="C:\Users\Nauczyciel\Desktop\2_14110_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786190"/>
            <a:ext cx="3936000" cy="295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500042"/>
            <a:ext cx="8072494" cy="914400"/>
          </a:xfrm>
        </p:spPr>
        <p:txBody>
          <a:bodyPr/>
          <a:lstStyle/>
          <a:p>
            <a:r>
              <a:rPr lang="pl-PL" sz="3600" dirty="0" smtClean="0"/>
              <a:t>KOBIETA ZA </a:t>
            </a:r>
            <a:r>
              <a:rPr lang="pl-PL" sz="3600" dirty="0" err="1" smtClean="0"/>
              <a:t>LADĄ-</a:t>
            </a:r>
            <a:r>
              <a:rPr lang="pl-PL" sz="3600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ŻENA</a:t>
            </a:r>
            <a:r>
              <a:rPr lang="pl-PL" sz="36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ZA LEDOM</a:t>
            </a:r>
            <a:endParaRPr lang="pl-PL" sz="36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C:\Users\Nauczyciel\Desktop\07e5ffe04bdbacc40e235bb017d7f686fd6b67e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357298"/>
            <a:ext cx="7572428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SZPITAL NA </a:t>
            </a:r>
            <a:r>
              <a:rPr lang="pl-PL" sz="2400" dirty="0" err="1" smtClean="0"/>
              <a:t>PERYFERIACH-</a:t>
            </a:r>
            <a:r>
              <a:rPr lang="pl-PL" sz="2400" dirty="0" err="1" smtClean="0">
                <a:solidFill>
                  <a:srgbClr val="FFFF00"/>
                </a:solidFill>
              </a:rPr>
              <a:t>NEMOCNICE</a:t>
            </a:r>
            <a:r>
              <a:rPr lang="pl-PL" sz="2400" dirty="0" smtClean="0"/>
              <a:t> </a:t>
            </a:r>
            <a:r>
              <a:rPr lang="pl-PL" sz="2400" dirty="0" smtClean="0">
                <a:solidFill>
                  <a:srgbClr val="FFFF00"/>
                </a:solidFill>
              </a:rPr>
              <a:t>NA KREJU MESTA</a:t>
            </a:r>
            <a:endParaRPr lang="pl-PL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Nauczyciel\Desktop\szpital-na-peryferiach_235894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1214422"/>
            <a:ext cx="8001056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POD JEDNYM DACHEM -</a:t>
            </a:r>
            <a:r>
              <a:rPr lang="pl-PL" dirty="0" smtClean="0">
                <a:solidFill>
                  <a:srgbClr val="FFFF00"/>
                </a:solidFill>
              </a:rPr>
              <a:t>CHAUPARI</a:t>
            </a:r>
            <a:endParaRPr lang="pl-PL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Nauczyciel\Desktop\hq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214422"/>
            <a:ext cx="8143932" cy="535785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PRZYGODY DOBREGO WOJAKA </a:t>
            </a:r>
            <a:r>
              <a:rPr lang="pl-PL" sz="2400" dirty="0" err="1" smtClean="0"/>
              <a:t>SZWEJKA-</a:t>
            </a:r>
            <a:r>
              <a:rPr lang="pl-PL" sz="2400" dirty="0" err="1" smtClean="0">
                <a:solidFill>
                  <a:srgbClr val="FFFF00"/>
                </a:solidFill>
              </a:rPr>
              <a:t>OSUDY</a:t>
            </a:r>
            <a:r>
              <a:rPr lang="pl-PL" sz="2400" dirty="0" smtClean="0">
                <a:solidFill>
                  <a:srgbClr val="FFFF00"/>
                </a:solidFill>
              </a:rPr>
              <a:t> DOBREMO VOJAKA SUEJKA</a:t>
            </a:r>
            <a:endParaRPr lang="pl-PL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Nauczyciel\Desktop\Przygody-Dobrego-Wojaka-Szwejk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8215370" cy="5072098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sz="3200" dirty="0" smtClean="0"/>
              <a:t> JAK POLACY KOJARZĄ CZECHÓW</a:t>
            </a:r>
            <a:endParaRPr lang="pl-PL" sz="3200" dirty="0"/>
          </a:p>
        </p:txBody>
      </p:sp>
      <p:pic>
        <p:nvPicPr>
          <p:cNvPr id="1026" name="Picture 2" descr="C:\Users\Nauczyciel\Desktop\365448d9d51b04e424c8ab06176fc3f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785926"/>
            <a:ext cx="6786610" cy="428628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KUCHNIA CZESKA</a:t>
            </a:r>
            <a:endParaRPr lang="pl-PL" dirty="0"/>
          </a:p>
        </p:txBody>
      </p:sp>
      <p:pic>
        <p:nvPicPr>
          <p:cNvPr id="5122" name="Picture 2" descr="C:\Users\Nauczyciel\Desktop\z13200113Q,Zupa-czosnkow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4350"/>
            <a:ext cx="7286676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 smtClean="0"/>
              <a:t>GULASZ Z KNEDLIKAMI- </a:t>
            </a:r>
            <a:r>
              <a:rPr lang="pl-PL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DUSENE MESO Z KNEDLIKAMY</a:t>
            </a:r>
            <a:endParaRPr lang="pl-PL" sz="28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146" name="Picture 2" descr="C:\Users\Nauczyciel\Desktop\jedzenie-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4350"/>
            <a:ext cx="742955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KNEDLIKI-</a:t>
            </a:r>
            <a:r>
              <a:rPr lang="pl-PL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BROMBEROWE</a:t>
            </a:r>
            <a:r>
              <a:rPr lang="pl-PL" dirty="0" smtClean="0"/>
              <a:t> </a:t>
            </a:r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KNEDLIKI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C:\Users\Nauczyciel\Desktop\DSC_032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4350"/>
            <a:ext cx="7572427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TRUMIENKA- </a:t>
            </a:r>
            <a:r>
              <a:rPr lang="pl-PL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Rakvička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194" name="Picture 2" descr="C:\Users\Nauczyciel\Desktop\Rakvick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4350"/>
            <a:ext cx="7066395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GOLONKA-VEPROVE</a:t>
            </a:r>
            <a:r>
              <a:rPr lang="pl-PL" dirty="0" smtClean="0"/>
              <a:t> KOLENKO</a:t>
            </a:r>
            <a:endParaRPr lang="pl-PL" dirty="0"/>
          </a:p>
        </p:txBody>
      </p:sp>
      <p:pic>
        <p:nvPicPr>
          <p:cNvPr id="9218" name="Picture 2" descr="C:\Users\Nauczyciel\Desktop\veprove-koleno-jedna-basen-27621-1920-10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7500990" cy="4857784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WAFELKI-</a:t>
            </a:r>
            <a:r>
              <a:rPr lang="pl-PL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FIDORKA</a:t>
            </a: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C:\Users\Nauczyciel\Desktop\SAM_45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1784350"/>
            <a:ext cx="778674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WAFELKI  HORALKI </a:t>
            </a:r>
            <a:endParaRPr lang="pl-PL" dirty="0"/>
          </a:p>
        </p:txBody>
      </p:sp>
      <p:pic>
        <p:nvPicPr>
          <p:cNvPr id="1026" name="Picture 2" descr="C:\Users\Nauczyciel\Desktop\pobran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3" y="1714488"/>
            <a:ext cx="6643734" cy="3184537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  HORICKE TRUBICKY</a:t>
            </a:r>
            <a:endParaRPr lang="pl-PL" dirty="0"/>
          </a:p>
        </p:txBody>
      </p:sp>
      <p:pic>
        <p:nvPicPr>
          <p:cNvPr id="1026" name="Picture 2" descr="C:\Users\Nauczyciel\Desktop\FS_Horicke-trubick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784350"/>
            <a:ext cx="7429552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 KAFOLA </a:t>
            </a:r>
            <a:endParaRPr lang="pl-PL" dirty="0"/>
          </a:p>
        </p:txBody>
      </p:sp>
      <p:pic>
        <p:nvPicPr>
          <p:cNvPr id="2051" name="Picture 3" descr="C:\Users\Nauczyciel\Desktop\7030-kofola-sliwkowa-sliwka-z-cynamonem-1-5-litra-swiet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784350"/>
            <a:ext cx="7286676" cy="4572000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  ORION</a:t>
            </a:r>
            <a:endParaRPr lang="pl-PL" dirty="0"/>
          </a:p>
        </p:txBody>
      </p:sp>
      <p:pic>
        <p:nvPicPr>
          <p:cNvPr id="3074" name="Picture 2" descr="C:\Users\Nauczyciel\Desktop\2093-czekolada-orion-stracciatella-straciatella-wyborn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428736"/>
            <a:ext cx="7429552" cy="5214973"/>
          </a:xfrm>
          <a:prstGeom prst="rect">
            <a:avLst/>
          </a:prstGeom>
          <a:noFill/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839</TotalTime>
  <Words>895</Words>
  <Application>Microsoft Office PowerPoint</Application>
  <PresentationFormat>Pokaz na ekranie (4:3)</PresentationFormat>
  <Paragraphs>198</Paragraphs>
  <Slides>109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109</vt:i4>
      </vt:variant>
    </vt:vector>
  </HeadingPairs>
  <TitlesOfParts>
    <vt:vector size="110" baseType="lpstr">
      <vt:lpstr>Metro</vt:lpstr>
      <vt:lpstr>MALA ZEME-VELKY PRIBEH</vt:lpstr>
      <vt:lpstr>Slajd 2</vt:lpstr>
      <vt:lpstr>SYMBOLE CZECH</vt:lpstr>
      <vt:lpstr>   INFORMACJE  OGÓLNE</vt:lpstr>
      <vt:lpstr>    KRÓTKA HISTORIA DŁUGICH DZIEJÓW CZECH </vt:lpstr>
      <vt:lpstr> historii CZECH ciąg dalszy…</vt:lpstr>
      <vt:lpstr>…czasy współczesne w historii Czech </vt:lpstr>
      <vt:lpstr>  MALA ZEME VELKY PRIBEH </vt:lpstr>
      <vt:lpstr> JAK POLACY KOJARZĄ CZECHÓW</vt:lpstr>
      <vt:lpstr>NAJWIĘKSZE MIASTA</vt:lpstr>
      <vt:lpstr>PODZIAŁ NA REGIONY</vt:lpstr>
      <vt:lpstr>KRAJOBRAZ CZECH</vt:lpstr>
      <vt:lpstr>CZESKIE RUDAWY</vt:lpstr>
      <vt:lpstr>Slajd 14</vt:lpstr>
      <vt:lpstr>Slajd 15</vt:lpstr>
      <vt:lpstr>WYŻYNA CZESKO-MORAWSKA</vt:lpstr>
      <vt:lpstr>Slajd 17</vt:lpstr>
      <vt:lpstr>Slajd 18</vt:lpstr>
      <vt:lpstr>SUDETY CZESKIE</vt:lpstr>
      <vt:lpstr>Slajd 20</vt:lpstr>
      <vt:lpstr>Slajd 21</vt:lpstr>
      <vt:lpstr>LAS CZESKI</vt:lpstr>
      <vt:lpstr>Slajd 23</vt:lpstr>
      <vt:lpstr>SZUMAWA</vt:lpstr>
      <vt:lpstr>Slajd 25</vt:lpstr>
      <vt:lpstr>MASYW CZESKI</vt:lpstr>
      <vt:lpstr>Slajd 27</vt:lpstr>
      <vt:lpstr>Slajd 28</vt:lpstr>
      <vt:lpstr>KLIMAT</vt:lpstr>
      <vt:lpstr>Slajd 30</vt:lpstr>
      <vt:lpstr>WODY POWIERZCHNIOWE</vt:lpstr>
      <vt:lpstr>ŁABA-NAJDŁUŻSZA RZEKA CZECH</vt:lpstr>
      <vt:lpstr>Slajd 33</vt:lpstr>
      <vt:lpstr>WEŁTAWA</vt:lpstr>
      <vt:lpstr>Slajd 35</vt:lpstr>
      <vt:lpstr>MORAWA</vt:lpstr>
      <vt:lpstr>Slajd 37</vt:lpstr>
      <vt:lpstr>ODRA</vt:lpstr>
      <vt:lpstr> ATRAKCJE TURYSTYCZNE CZECH</vt:lpstr>
      <vt:lpstr>  ZAMEK we FRYDLANCIE </vt:lpstr>
      <vt:lpstr> HRUBA SKALA w CZESKIM RAJU</vt:lpstr>
      <vt:lpstr>    ZAMEK W BEZDEZ</vt:lpstr>
      <vt:lpstr>   ZAMEK w KRUMLOWIE </vt:lpstr>
      <vt:lpstr>KOŚCIÓŁ Św. MIKOŁAJA W PRADZE</vt:lpstr>
      <vt:lpstr>Synagoga hiszpańska w Pradze </vt:lpstr>
      <vt:lpstr> ZAMEK HRADCZANY w PRADZE</vt:lpstr>
      <vt:lpstr>KATEDRA Św.Wita na HRADCZANACH</vt:lpstr>
      <vt:lpstr>ZEGAR ORŁOJ na PRASKIEJ STARÓWCE</vt:lpstr>
      <vt:lpstr>Slajd 49</vt:lpstr>
      <vt:lpstr>  MOST KAROLA w PRADZE</vt:lpstr>
      <vt:lpstr>Slajd 51</vt:lpstr>
      <vt:lpstr>ZŁOTA ULICZKA na HRADCZANACH</vt:lpstr>
      <vt:lpstr>    RYNEK w OSTRAWIE </vt:lpstr>
      <vt:lpstr>KATEDRA Św. Bartłomieja w PILŹNIE </vt:lpstr>
      <vt:lpstr>   ZAMEK w KUTNA HORA </vt:lpstr>
      <vt:lpstr>RYNEK w CZESKICH BUDZIEJOWICACH</vt:lpstr>
      <vt:lpstr>     KARLOWE  WARY </vt:lpstr>
      <vt:lpstr>  CIEKAWOSTKI O CZECHACH </vt:lpstr>
      <vt:lpstr>C.D</vt:lpstr>
      <vt:lpstr>C.D</vt:lpstr>
      <vt:lpstr>C.D</vt:lpstr>
      <vt:lpstr>C.D</vt:lpstr>
      <vt:lpstr>ZNANI CZESI-PIOSENKARZE</vt:lpstr>
      <vt:lpstr>KAREL GOTT</vt:lpstr>
      <vt:lpstr>Jiří Korn </vt:lpstr>
      <vt:lpstr>JOŻIN Z BAZIN</vt:lpstr>
      <vt:lpstr>EWA FARNA</vt:lpstr>
      <vt:lpstr>CZESCY AKTORZY</vt:lpstr>
      <vt:lpstr>Antoni Dvorak- kompozytor</vt:lpstr>
      <vt:lpstr>Karel Capek -pisarz</vt:lpstr>
      <vt:lpstr>Zygmunt Freud-twórca psychoanalizy </vt:lpstr>
      <vt:lpstr>Św.Wojciech- patron Czech i Polski</vt:lpstr>
      <vt:lpstr>Vaclav Havel- pierwszy prezydent Czech</vt:lpstr>
      <vt:lpstr>Bedrich Smetana-kompozytor</vt:lpstr>
      <vt:lpstr>Jan Hus- reformator , bohater narodowy</vt:lpstr>
      <vt:lpstr>Milos Forman - reżyser</vt:lpstr>
      <vt:lpstr>Jaroslav Hasek-autor DOBREGO WOJAKA SZWEJKA</vt:lpstr>
      <vt:lpstr>Franz Kafka-pisarz</vt:lpstr>
      <vt:lpstr>,,…nikt nic nie wie…’’-CZYLI CZESKA BAJKA</vt:lpstr>
      <vt:lpstr>KRECIK CZ.KRETEK</vt:lpstr>
      <vt:lpstr>SĄSIEDZI CZ.SOUSEDE</vt:lpstr>
      <vt:lpstr>ŻWIREK I MUCHOMOREK-CZ.KREMILEK I VOCHOMURKA</vt:lpstr>
      <vt:lpstr>RUMCAJS-CZ. LOPEŻNIK RUMCAJS</vt:lpstr>
      <vt:lpstr>RUSAŁKA AMELKA CZ. Říkání o víle Amálce </vt:lpstr>
      <vt:lpstr>CZESKI FILM… dalej nikt nic nie wie</vt:lpstr>
      <vt:lpstr>KOBIETA ZA LADĄ-ŻENA ZA LEDOM</vt:lpstr>
      <vt:lpstr>SZPITAL NA PERYFERIACH-NEMOCNICE NA KREJU MESTA</vt:lpstr>
      <vt:lpstr>POD JEDNYM DACHEM -CHAUPARI</vt:lpstr>
      <vt:lpstr>PRZYGODY DOBREGO WOJAKA SZWEJKA-OSUDY DOBREMO VOJAKA SUEJKA</vt:lpstr>
      <vt:lpstr>KUCHNIA CZESKA</vt:lpstr>
      <vt:lpstr>GULASZ Z KNEDLIKAMI- DUSENE MESO Z KNEDLIKAMY</vt:lpstr>
      <vt:lpstr>KNEDLIKI-BROMBEROWE KNEDLIKI</vt:lpstr>
      <vt:lpstr>TRUMIENKA- Rakvička</vt:lpstr>
      <vt:lpstr>GOLONKA-VEPROVE KOLENKO</vt:lpstr>
      <vt:lpstr>WAFELKI-FIDORKA</vt:lpstr>
      <vt:lpstr>WAFELKI  HORALKI </vt:lpstr>
      <vt:lpstr>   HORICKE TRUBICKY</vt:lpstr>
      <vt:lpstr>  KAFOLA </vt:lpstr>
      <vt:lpstr>  ORION</vt:lpstr>
      <vt:lpstr> CZECHY TO KRAJ PIWA</vt:lpstr>
      <vt:lpstr> CZESKA MOTORYZACJA </vt:lpstr>
      <vt:lpstr> CZESKI SAMOCHÓD - SKODA</vt:lpstr>
      <vt:lpstr>CZESKI MOTOCYKL-JAWA</vt:lpstr>
      <vt:lpstr> CZESKIE  PIENIĄDZE- KORONY CZESKIE </vt:lpstr>
      <vt:lpstr>…A TERAZ LEKCJA CZESKIEGO…</vt:lpstr>
      <vt:lpstr>…CZESKIEGO LEKCJA 2…</vt:lpstr>
      <vt:lpstr>…CZESKI –LEKCJA 3…</vt:lpstr>
      <vt:lpstr>…CZESKI- LEKCJA 4…</vt:lpstr>
      <vt:lpstr>DIKUJEM WAM ZA POZORNOST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 ZEME-VELKY PRIBEH</dc:title>
  <dc:creator>Nauczyciel</dc:creator>
  <cp:lastModifiedBy>Nauczyciel</cp:lastModifiedBy>
  <cp:revision>109</cp:revision>
  <dcterms:created xsi:type="dcterms:W3CDTF">2018-03-13T10:12:51Z</dcterms:created>
  <dcterms:modified xsi:type="dcterms:W3CDTF">2018-05-15T11:14:28Z</dcterms:modified>
</cp:coreProperties>
</file>