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media/audio11.wav" ContentType="audio/x-wav"/>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35" autoAdjust="0"/>
    <p:restoredTop sz="94660"/>
  </p:normalViewPr>
  <p:slideViewPr>
    <p:cSldViewPr snapToGrid="0">
      <p:cViewPr varScale="1">
        <p:scale>
          <a:sx n="116" d="100"/>
          <a:sy n="116" d="100"/>
        </p:scale>
        <p:origin x="-34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31D4D49-DC9A-4F3D-BBC0-6292AB836AA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 xmlns:a16="http://schemas.microsoft.com/office/drawing/2014/main" id="{2A100707-3CCC-4D42-A71B-C006B096CF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 xmlns:a16="http://schemas.microsoft.com/office/drawing/2014/main" id="{1BEBFBC6-197B-4DE7-8D92-B25FAEE8B9F8}"/>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A5C52C8A-4E30-4ECA-8CFC-CF45FEB1F29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82FAA389-DE2A-4477-8F3D-5CC6FC9B3DEB}"/>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1538343945"/>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65BCC08-76D0-4CBA-8695-4ACE3E1CAE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 xmlns:a16="http://schemas.microsoft.com/office/drawing/2014/main" id="{606C8ECB-C16E-44E4-A54A-B9D68929FCCB}"/>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D8F6A3CF-8571-470A-A4C7-E6755E750919}"/>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2657ED89-D1C3-452E-9B0C-7E5E757210F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94651920-C987-4130-834D-537DDB3D2136}"/>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46772451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 xmlns:a16="http://schemas.microsoft.com/office/drawing/2014/main" id="{4448D779-7355-4577-BC4C-31384343BE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 xmlns:a16="http://schemas.microsoft.com/office/drawing/2014/main" id="{DF0A6E02-0334-4484-A31B-D1E4E61690C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93FD19F0-711B-406B-8D8C-26949795ABCE}"/>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C99A636E-DBF6-4E95-BFAA-6798CCFBB6F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F018D28D-482E-4DCE-8EBC-6317A2D0BE09}"/>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268671782"/>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75886E1-15A5-47F8-A998-1347E9E9A9F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9337A3D0-D6CF-4333-B2EF-147E31648DB2}"/>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F3134328-9555-438C-A381-883D932F5AD5}"/>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24EF75D2-0149-4C8C-8BC6-8E5E7698F89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533B98A1-7147-444D-9912-BD14CFDBA9B1}"/>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712928454"/>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F8EE847-1197-4530-8B3B-9CD67215E48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 xmlns:a16="http://schemas.microsoft.com/office/drawing/2014/main" id="{A72CCE25-EB6C-41CA-A1A9-8C6B9F1D40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 xmlns:a16="http://schemas.microsoft.com/office/drawing/2014/main" id="{511A7B84-B6DF-4035-A330-FC4ABF7EC470}"/>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DEE44D82-A705-4372-BED1-5642CA4589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 xmlns:a16="http://schemas.microsoft.com/office/drawing/2014/main" id="{7D7508A1-F18F-4A26-A42C-19391FAEFECB}"/>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115630636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A0470B8-C841-4B5C-935C-11E4A729D27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 xmlns:a16="http://schemas.microsoft.com/office/drawing/2014/main" id="{4CC75117-12A4-48D1-892B-1BF5DE4BE8CF}"/>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 xmlns:a16="http://schemas.microsoft.com/office/drawing/2014/main" id="{98686DB7-29FC-41DC-B850-BDF0FC29824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 xmlns:a16="http://schemas.microsoft.com/office/drawing/2014/main" id="{3FA6B18F-2736-4618-93E4-2EBD5E1FDBF0}"/>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6" name="Symbol zastępczy stopki 5">
            <a:extLst>
              <a:ext uri="{FF2B5EF4-FFF2-40B4-BE49-F238E27FC236}">
                <a16:creationId xmlns="" xmlns:a16="http://schemas.microsoft.com/office/drawing/2014/main" id="{1865BB1D-5529-49C7-B88A-AA9F141C76E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EA14915C-63F1-424F-9200-3FA13DCA4325}"/>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2752098810"/>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516B3D2-3501-419A-8D78-D4A5FE02574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 xmlns:a16="http://schemas.microsoft.com/office/drawing/2014/main" id="{EC0D637E-6CAD-4CAB-A349-458C121A7F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 xmlns:a16="http://schemas.microsoft.com/office/drawing/2014/main" id="{6B3B494F-EB0A-4387-BE84-C9A6361FBE54}"/>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 xmlns:a16="http://schemas.microsoft.com/office/drawing/2014/main" id="{675C814B-0EB7-443A-8656-5328F7A753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 xmlns:a16="http://schemas.microsoft.com/office/drawing/2014/main" id="{2CFA6674-12D8-4779-BC0C-67F3D1F3AAE1}"/>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 xmlns:a16="http://schemas.microsoft.com/office/drawing/2014/main" id="{80F170BA-137F-4440-B26F-8279201F0053}"/>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8" name="Symbol zastępczy stopki 7">
            <a:extLst>
              <a:ext uri="{FF2B5EF4-FFF2-40B4-BE49-F238E27FC236}">
                <a16:creationId xmlns="" xmlns:a16="http://schemas.microsoft.com/office/drawing/2014/main" id="{3C1C182E-055A-4370-A581-FC7FAAF0776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 xmlns:a16="http://schemas.microsoft.com/office/drawing/2014/main" id="{94D950DE-C9DB-4AC5-9E62-A40D7637FAF7}"/>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90103392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CBF8AB7-9D1D-4551-9D5D-6471128FF3B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 xmlns:a16="http://schemas.microsoft.com/office/drawing/2014/main" id="{3E7319D8-4834-4155-BE60-541D4FCCD207}"/>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4" name="Symbol zastępczy stopki 3">
            <a:extLst>
              <a:ext uri="{FF2B5EF4-FFF2-40B4-BE49-F238E27FC236}">
                <a16:creationId xmlns="" xmlns:a16="http://schemas.microsoft.com/office/drawing/2014/main" id="{862D2EA9-2924-4D87-B423-83E07C69622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 xmlns:a16="http://schemas.microsoft.com/office/drawing/2014/main" id="{5B740EE4-F67D-4753-9E18-2634289C455D}"/>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2511657273"/>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 xmlns:a16="http://schemas.microsoft.com/office/drawing/2014/main" id="{494ECE90-B55F-4E9F-9E9E-93F38277DBE1}"/>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3" name="Symbol zastępczy stopki 2">
            <a:extLst>
              <a:ext uri="{FF2B5EF4-FFF2-40B4-BE49-F238E27FC236}">
                <a16:creationId xmlns="" xmlns:a16="http://schemas.microsoft.com/office/drawing/2014/main" id="{CB5CD963-7699-4A3D-8A9C-DFC110607E2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 xmlns:a16="http://schemas.microsoft.com/office/drawing/2014/main" id="{82F68DF8-D9C6-4D90-A5E3-7DF75DEAA5E8}"/>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975432632"/>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EF5132C-0BB6-495E-9675-2199A3D4BF9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 xmlns:a16="http://schemas.microsoft.com/office/drawing/2014/main" id="{931B1419-894D-4E72-98FB-FD78DE032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 xmlns:a16="http://schemas.microsoft.com/office/drawing/2014/main" id="{A2B6E8BE-65DF-405D-8D9A-34E531730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C9BAEF3A-7153-4414-BCE1-A53C71B92745}"/>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6" name="Symbol zastępczy stopki 5">
            <a:extLst>
              <a:ext uri="{FF2B5EF4-FFF2-40B4-BE49-F238E27FC236}">
                <a16:creationId xmlns="" xmlns:a16="http://schemas.microsoft.com/office/drawing/2014/main" id="{6BE618E6-46EB-404C-9F50-7B65BD32C41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9F5EE9FC-FBD4-4A43-AD1D-3ABC844F5ECD}"/>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14598345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E93D86D-5779-4D0A-9EC8-02BEE9F40B5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 xmlns:a16="http://schemas.microsoft.com/office/drawing/2014/main" id="{CC5C6B44-8E28-4887-8F85-754498BB36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 xmlns:a16="http://schemas.microsoft.com/office/drawing/2014/main" id="{23126193-395E-43A5-AACE-01F586C73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F9059851-97EC-45F5-9485-D5E4EBBF554A}"/>
              </a:ext>
            </a:extLst>
          </p:cNvPr>
          <p:cNvSpPr>
            <a:spLocks noGrp="1"/>
          </p:cNvSpPr>
          <p:nvPr>
            <p:ph type="dt" sz="half" idx="10"/>
          </p:nvPr>
        </p:nvSpPr>
        <p:spPr/>
        <p:txBody>
          <a:bodyPr/>
          <a:lstStyle/>
          <a:p>
            <a:fld id="{C4D9FC07-DEF2-4301-B391-C3E97146F1D3}" type="datetimeFigureOut">
              <a:rPr lang="pl-PL" smtClean="0"/>
              <a:pPr/>
              <a:t>2018-05-21</a:t>
            </a:fld>
            <a:endParaRPr lang="pl-PL"/>
          </a:p>
        </p:txBody>
      </p:sp>
      <p:sp>
        <p:nvSpPr>
          <p:cNvPr id="6" name="Symbol zastępczy stopki 5">
            <a:extLst>
              <a:ext uri="{FF2B5EF4-FFF2-40B4-BE49-F238E27FC236}">
                <a16:creationId xmlns="" xmlns:a16="http://schemas.microsoft.com/office/drawing/2014/main" id="{CE0B6113-01C6-41FE-A3F2-76B798E5667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 xmlns:a16="http://schemas.microsoft.com/office/drawing/2014/main" id="{713BF76D-D187-4054-B6D2-7F8C2D00C096}"/>
              </a:ext>
            </a:extLst>
          </p:cNvPr>
          <p:cNvSpPr>
            <a:spLocks noGrp="1"/>
          </p:cNvSpPr>
          <p:nvPr>
            <p:ph type="sldNum" sz="quarter" idx="12"/>
          </p:nvPr>
        </p:nvSpPr>
        <p:spPr/>
        <p:txBody>
          <a:body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3897018127"/>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1"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 xmlns:a16="http://schemas.microsoft.com/office/drawing/2014/main" id="{287B2C63-A9EE-4CBB-B3F5-EE029FF51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 xmlns:a16="http://schemas.microsoft.com/office/drawing/2014/main" id="{9BF83A27-88ED-40E0-9FD0-9DC2F9473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 xmlns:a16="http://schemas.microsoft.com/office/drawing/2014/main" id="{24F7E434-4F8B-432E-9D22-8BAC210348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9FC07-DEF2-4301-B391-C3E97146F1D3}" type="datetimeFigureOut">
              <a:rPr lang="pl-PL" smtClean="0"/>
              <a:pPr/>
              <a:t>2018-05-21</a:t>
            </a:fld>
            <a:endParaRPr lang="pl-PL"/>
          </a:p>
        </p:txBody>
      </p:sp>
      <p:sp>
        <p:nvSpPr>
          <p:cNvPr id="5" name="Symbol zastępczy stopki 4">
            <a:extLst>
              <a:ext uri="{FF2B5EF4-FFF2-40B4-BE49-F238E27FC236}">
                <a16:creationId xmlns="" xmlns:a16="http://schemas.microsoft.com/office/drawing/2014/main" id="{3823C4B1-9BC4-4BEB-8C11-EFD703E932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 xmlns:a16="http://schemas.microsoft.com/office/drawing/2014/main" id="{626B23A7-3C5E-4248-ABE6-55B042605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96BC8-714E-452E-BC26-7B3D0F0BEAC7}" type="slidenum">
              <a:rPr lang="pl-PL" smtClean="0"/>
              <a:pPr/>
              <a:t>‹#›</a:t>
            </a:fld>
            <a:endParaRPr lang="pl-PL"/>
          </a:p>
        </p:txBody>
      </p:sp>
    </p:spTree>
    <p:extLst>
      <p:ext uri="{BB962C8B-B14F-4D97-AF65-F5344CB8AC3E}">
        <p14:creationId xmlns="" xmlns:p14="http://schemas.microsoft.com/office/powerpoint/2010/main" val="178233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p14:dur="250">
        <p:fade/>
        <p:sndAc>
          <p:stSnd>
            <p:snd r:embed="rId14" name="click.wav"/>
          </p:stSnd>
        </p:sndAc>
      </p:transition>
    </mc:Choice>
    <mc:Fallback>
      <p:transition>
        <p:fade/>
        <p:sndAc>
          <p:stSnd>
            <p:snd r:embed="rId13" name="click.wav"/>
          </p:stSnd>
        </p:sndAc>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4A19369-D37D-4573-ABD4-53DF0D5885F0}"/>
              </a:ext>
            </a:extLst>
          </p:cNvPr>
          <p:cNvSpPr>
            <a:spLocks noGrp="1"/>
          </p:cNvSpPr>
          <p:nvPr>
            <p:ph type="title"/>
          </p:nvPr>
        </p:nvSpPr>
        <p:spPr/>
        <p:txBody>
          <a:bodyPr>
            <a:normAutofit fontScale="90000"/>
          </a:bodyPr>
          <a:lstStyle/>
          <a:p>
            <a:pPr algn="ctr"/>
            <a:r>
              <a:rPr lang="pl-PL" b="1" i="1" smtClean="0">
                <a:solidFill>
                  <a:srgbClr val="002060"/>
                </a:solidFill>
                <a:effectLst>
                  <a:outerShdw blurRad="38100" dist="38100" dir="2700000" algn="tl">
                    <a:srgbClr val="000000">
                      <a:alpha val="43137"/>
                    </a:srgbClr>
                  </a:outerShdw>
                </a:effectLst>
              </a:rPr>
              <a:t>GENEZA i PRZYSZŁOŚĆ </a:t>
            </a:r>
            <a:r>
              <a:rPr lang="pl-PL" b="1" i="1" dirty="0">
                <a:solidFill>
                  <a:srgbClr val="002060"/>
                </a:solidFill>
                <a:effectLst>
                  <a:outerShdw blurRad="38100" dist="38100" dir="2700000" algn="tl">
                    <a:srgbClr val="000000">
                      <a:alpha val="43137"/>
                    </a:srgbClr>
                  </a:outerShdw>
                </a:effectLst>
              </a:rPr>
              <a:t/>
            </a:r>
            <a:br>
              <a:rPr lang="pl-PL" b="1" i="1" dirty="0">
                <a:solidFill>
                  <a:srgbClr val="002060"/>
                </a:solidFill>
                <a:effectLst>
                  <a:outerShdw blurRad="38100" dist="38100" dir="2700000" algn="tl">
                    <a:srgbClr val="000000">
                      <a:alpha val="43137"/>
                    </a:srgbClr>
                  </a:outerShdw>
                </a:effectLst>
              </a:rPr>
            </a:br>
            <a:r>
              <a:rPr lang="pl-PL" b="1" i="1" dirty="0" smtClean="0">
                <a:solidFill>
                  <a:srgbClr val="002060"/>
                </a:solidFill>
                <a:effectLst>
                  <a:outerShdw blurRad="38100" dist="38100" dir="2700000" algn="tl">
                    <a:srgbClr val="000000">
                      <a:alpha val="43137"/>
                    </a:srgbClr>
                  </a:outerShdw>
                </a:effectLst>
              </a:rPr>
              <a:t>UNII</a:t>
            </a:r>
            <a:r>
              <a:rPr lang="pl-PL" b="1" i="1" dirty="0">
                <a:solidFill>
                  <a:srgbClr val="002060"/>
                </a:solidFill>
                <a:effectLst>
                  <a:outerShdw blurRad="38100" dist="38100" dir="2700000" algn="tl">
                    <a:srgbClr val="000000">
                      <a:alpha val="43137"/>
                    </a:srgbClr>
                  </a:outerShdw>
                </a:effectLst>
              </a:rPr>
              <a:t/>
            </a:r>
            <a:br>
              <a:rPr lang="pl-PL" b="1" i="1" dirty="0">
                <a:solidFill>
                  <a:srgbClr val="002060"/>
                </a:solidFill>
                <a:effectLst>
                  <a:outerShdw blurRad="38100" dist="38100" dir="2700000" algn="tl">
                    <a:srgbClr val="000000">
                      <a:alpha val="43137"/>
                    </a:srgbClr>
                  </a:outerShdw>
                </a:effectLst>
              </a:rPr>
            </a:br>
            <a:r>
              <a:rPr lang="pl-PL" b="1" i="1" dirty="0">
                <a:solidFill>
                  <a:srgbClr val="002060"/>
                </a:solidFill>
                <a:effectLst>
                  <a:outerShdw blurRad="38100" dist="38100" dir="2700000" algn="tl">
                    <a:srgbClr val="000000">
                      <a:alpha val="43137"/>
                    </a:srgbClr>
                  </a:outerShdw>
                </a:effectLst>
              </a:rPr>
              <a:t>EUROPEJSKIEJ</a:t>
            </a:r>
            <a:br>
              <a:rPr lang="pl-PL" b="1" i="1" dirty="0">
                <a:solidFill>
                  <a:srgbClr val="002060"/>
                </a:solidFill>
                <a:effectLst>
                  <a:outerShdw blurRad="38100" dist="38100" dir="2700000" algn="tl">
                    <a:srgbClr val="000000">
                      <a:alpha val="43137"/>
                    </a:srgbClr>
                  </a:outerShdw>
                </a:effectLst>
              </a:rPr>
            </a:br>
            <a:endParaRPr lang="pl-PL" b="1" i="1" dirty="0">
              <a:solidFill>
                <a:srgbClr val="002060"/>
              </a:solidFill>
              <a:effectLst>
                <a:outerShdw blurRad="38100" dist="38100" dir="2700000" algn="tl">
                  <a:srgbClr val="000000">
                    <a:alpha val="43137"/>
                  </a:srgbClr>
                </a:outerShdw>
              </a:effectLst>
            </a:endParaRPr>
          </a:p>
        </p:txBody>
      </p:sp>
      <p:sp>
        <p:nvSpPr>
          <p:cNvPr id="3" name="pole tekstowe 2">
            <a:extLst>
              <a:ext uri="{FF2B5EF4-FFF2-40B4-BE49-F238E27FC236}">
                <a16:creationId xmlns="" xmlns:a16="http://schemas.microsoft.com/office/drawing/2014/main" id="{29F7702F-DC14-434F-A06A-84852507B9A2}"/>
              </a:ext>
            </a:extLst>
          </p:cNvPr>
          <p:cNvSpPr txBox="1"/>
          <p:nvPr/>
        </p:nvSpPr>
        <p:spPr>
          <a:xfrm>
            <a:off x="8354291" y="5985164"/>
            <a:ext cx="3546764" cy="369332"/>
          </a:xfrm>
          <a:prstGeom prst="rect">
            <a:avLst/>
          </a:prstGeom>
          <a:noFill/>
        </p:spPr>
        <p:txBody>
          <a:bodyPr wrap="square" rtlCol="0">
            <a:spAutoFit/>
          </a:bodyPr>
          <a:lstStyle/>
          <a:p>
            <a:r>
              <a:rPr lang="pl-PL" b="1" dirty="0">
                <a:solidFill>
                  <a:srgbClr val="002060"/>
                </a:solidFill>
                <a:effectLst>
                  <a:outerShdw blurRad="38100" dist="38100" dir="2700000" algn="tl">
                    <a:srgbClr val="000000">
                      <a:alpha val="43137"/>
                    </a:srgbClr>
                  </a:outerShdw>
                </a:effectLst>
              </a:rPr>
              <a:t>PROJEKT EDUKACYJNY 2016/2017</a:t>
            </a:r>
          </a:p>
        </p:txBody>
      </p:sp>
    </p:spTree>
    <p:extLst>
      <p:ext uri="{BB962C8B-B14F-4D97-AF65-F5344CB8AC3E}">
        <p14:creationId xmlns="" xmlns:p14="http://schemas.microsoft.com/office/powerpoint/2010/main" val="3664194358"/>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63415FFE-F171-4B5B-B115-31C8F30CD38D}"/>
              </a:ext>
            </a:extLst>
          </p:cNvPr>
          <p:cNvSpPr>
            <a:spLocks noGrp="1"/>
          </p:cNvSpPr>
          <p:nvPr>
            <p:ph idx="1"/>
          </p:nvPr>
        </p:nvSpPr>
        <p:spPr/>
        <p:txBody>
          <a:bodyPr>
            <a:normAutofit/>
          </a:bodyPr>
          <a:lstStyle/>
          <a:p>
            <a:pPr marL="0" indent="0" algn="ctr">
              <a:buNone/>
            </a:pPr>
            <a:r>
              <a:rPr lang="pl-PL" dirty="0"/>
              <a:t>Unia Europejska nie istniałaby w znanej nam dzisiaj formie, gdyby kilku wyjątkowych ludzi nie zainspirowało tego nowatorskiego przedsięwzięcia. Gdyby nie ich energia i motywacja, nie wiadomo, czy żylibyśmy teraz w stabilnej i wolnej od konfliktów zbrojnych Europie. Założyciele UE pochodzili z różnych krajów, reprezentowali różne środowiska i różne profesje − byli wśród nich zarówno żołnierze, jak i prawnicy − lecz bliskie były im te same ideały: pokój i dobrobyt w zjednoczonej Europie. Oprócz założycieli UE, których sylwetki przedstawiono poniżej, wielu innych ludzi wytrwale współdziałało na rzecz idei integracji europejskiej. Dlatego na stronach poświęconych założycielom UE dodawane będą kolejne informacje.</a:t>
            </a:r>
          </a:p>
        </p:txBody>
      </p:sp>
    </p:spTree>
    <p:extLst>
      <p:ext uri="{BB962C8B-B14F-4D97-AF65-F5344CB8AC3E}">
        <p14:creationId xmlns="" xmlns:p14="http://schemas.microsoft.com/office/powerpoint/2010/main" val="2861404194"/>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1D14B80-C241-417E-8E5F-C96EB6EBC6D4}"/>
              </a:ext>
            </a:extLst>
          </p:cNvPr>
          <p:cNvSpPr>
            <a:spLocks noGrp="1"/>
          </p:cNvSpPr>
          <p:nvPr>
            <p:ph type="title"/>
          </p:nvPr>
        </p:nvSpPr>
        <p:spPr/>
        <p:txBody>
          <a:bodyPr/>
          <a:lstStyle/>
          <a:p>
            <a:pPr algn="ctr"/>
            <a:r>
              <a:rPr lang="pl-PL" b="1" i="1" dirty="0"/>
              <a:t>A oto oni:</a:t>
            </a:r>
          </a:p>
        </p:txBody>
      </p:sp>
      <p:sp>
        <p:nvSpPr>
          <p:cNvPr id="3" name="Symbol zastępczy zawartości 2">
            <a:extLst>
              <a:ext uri="{FF2B5EF4-FFF2-40B4-BE49-F238E27FC236}">
                <a16:creationId xmlns="" xmlns:a16="http://schemas.microsoft.com/office/drawing/2014/main" id="{4CFB11BF-2EED-48AD-9043-CF95BD90C84F}"/>
              </a:ext>
            </a:extLst>
          </p:cNvPr>
          <p:cNvSpPr>
            <a:spLocks noGrp="1"/>
          </p:cNvSpPr>
          <p:nvPr>
            <p:ph idx="1"/>
          </p:nvPr>
        </p:nvSpPr>
        <p:spPr/>
        <p:txBody>
          <a:bodyPr/>
          <a:lstStyle/>
          <a:p>
            <a:pPr marL="0" indent="0">
              <a:buNone/>
            </a:pPr>
            <a:r>
              <a:rPr lang="pl-PL" b="1" i="1" dirty="0"/>
              <a:t>Konrad Adenauer                           Robert Shuman</a:t>
            </a:r>
          </a:p>
          <a:p>
            <a:pPr marL="0" indent="0">
              <a:buNone/>
            </a:pPr>
            <a:r>
              <a:rPr lang="pl-PL" b="1" i="1" dirty="0"/>
              <a:t>Joseph Bech                                     Paul-Henri Spaak</a:t>
            </a:r>
          </a:p>
          <a:p>
            <a:pPr marL="0" indent="0">
              <a:buNone/>
            </a:pPr>
            <a:r>
              <a:rPr lang="pl-PL" b="1" i="1" dirty="0"/>
              <a:t>Johan Beyen                                    Alter Spinelli</a:t>
            </a:r>
          </a:p>
          <a:p>
            <a:pPr marL="0" indent="0">
              <a:buNone/>
            </a:pPr>
            <a:r>
              <a:rPr lang="pl-PL" b="1" i="1" dirty="0"/>
              <a:t>Winston Churchill</a:t>
            </a:r>
          </a:p>
          <a:p>
            <a:pPr marL="0" indent="0">
              <a:buNone/>
            </a:pPr>
            <a:r>
              <a:rPr lang="pl-PL" b="1" i="1" dirty="0"/>
              <a:t>Alcide de Gasperi</a:t>
            </a:r>
          </a:p>
          <a:p>
            <a:pPr marL="0" indent="0">
              <a:buNone/>
            </a:pPr>
            <a:r>
              <a:rPr lang="pl-PL" b="1" i="1" dirty="0"/>
              <a:t>Walter Hallstein</a:t>
            </a:r>
          </a:p>
          <a:p>
            <a:pPr marL="0" indent="0">
              <a:buNone/>
            </a:pPr>
            <a:r>
              <a:rPr lang="pl-PL" b="1" i="1" dirty="0"/>
              <a:t>Sicco Mansholt</a:t>
            </a:r>
          </a:p>
          <a:p>
            <a:pPr marL="0" indent="0">
              <a:buNone/>
            </a:pPr>
            <a:r>
              <a:rPr lang="pl-PL" b="1" i="1" dirty="0"/>
              <a:t>Jean Monnet</a:t>
            </a:r>
          </a:p>
        </p:txBody>
      </p:sp>
    </p:spTree>
    <p:extLst>
      <p:ext uri="{BB962C8B-B14F-4D97-AF65-F5344CB8AC3E}">
        <p14:creationId xmlns="" xmlns:p14="http://schemas.microsoft.com/office/powerpoint/2010/main" val="3018104465"/>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30DDCD51-BCAC-4710-9A43-C483288B7B86}"/>
              </a:ext>
            </a:extLst>
          </p:cNvPr>
          <p:cNvSpPr>
            <a:spLocks noGrp="1"/>
          </p:cNvSpPr>
          <p:nvPr>
            <p:ph idx="1"/>
          </p:nvPr>
        </p:nvSpPr>
        <p:spPr>
          <a:xfrm>
            <a:off x="838200" y="2133601"/>
            <a:ext cx="10515600" cy="4043362"/>
          </a:xfrm>
        </p:spPr>
        <p:txBody>
          <a:bodyPr>
            <a:normAutofit/>
          </a:bodyPr>
          <a:lstStyle/>
          <a:p>
            <a:pPr marL="0" indent="0" algn="ctr">
              <a:buNone/>
            </a:pPr>
            <a:r>
              <a:rPr lang="pl-PL" sz="4800" b="1" i="1" dirty="0"/>
              <a:t>Wielkie rozszerzenie- zjednoczenie</a:t>
            </a:r>
          </a:p>
          <a:p>
            <a:pPr marL="0" indent="0" algn="ctr">
              <a:buNone/>
            </a:pPr>
            <a:r>
              <a:rPr lang="pl-PL" sz="4800" b="1" i="1" dirty="0"/>
              <a:t>Wschodu z Zachodem</a:t>
            </a:r>
          </a:p>
        </p:txBody>
      </p:sp>
    </p:spTree>
    <p:extLst>
      <p:ext uri="{BB962C8B-B14F-4D97-AF65-F5344CB8AC3E}">
        <p14:creationId xmlns="" xmlns:p14="http://schemas.microsoft.com/office/powerpoint/2010/main" val="1196639270"/>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91630E64-3943-4D66-9B96-3568884FD837}"/>
              </a:ext>
            </a:extLst>
          </p:cNvPr>
          <p:cNvSpPr>
            <a:spLocks noGrp="1"/>
          </p:cNvSpPr>
          <p:nvPr>
            <p:ph idx="1"/>
          </p:nvPr>
        </p:nvSpPr>
        <p:spPr>
          <a:xfrm>
            <a:off x="675861" y="119270"/>
            <a:ext cx="10677939" cy="6738730"/>
          </a:xfrm>
        </p:spPr>
        <p:txBody>
          <a:bodyPr>
            <a:normAutofit/>
          </a:bodyPr>
          <a:lstStyle/>
          <a:p>
            <a:pPr marL="0" indent="0" algn="ctr">
              <a:buNone/>
            </a:pPr>
            <a:r>
              <a:rPr lang="pl-PL" sz="3200" b="1" i="1" u="sng" dirty="0">
                <a:solidFill>
                  <a:srgbClr val="0070C0"/>
                </a:solidFill>
              </a:rPr>
              <a:t>1989</a:t>
            </a:r>
            <a:r>
              <a:rPr lang="pl-PL" sz="3200" b="1" i="1" dirty="0"/>
              <a:t> Upadek muru berlińskiego- upadek komunizm,</a:t>
            </a:r>
          </a:p>
          <a:p>
            <a:pPr marL="0" indent="0" algn="ctr">
              <a:buNone/>
            </a:pPr>
            <a:r>
              <a:rPr lang="pl-PL" sz="3200" b="1" i="1" dirty="0"/>
              <a:t>Unijna pomoc gospodarcza program </a:t>
            </a:r>
            <a:r>
              <a:rPr lang="pl-PL" sz="3200" b="1" i="1" u="sng" dirty="0"/>
              <a:t>PHARE</a:t>
            </a:r>
          </a:p>
          <a:p>
            <a:pPr marL="0" indent="0" algn="ctr">
              <a:buNone/>
            </a:pPr>
            <a:r>
              <a:rPr lang="pl-PL" sz="3200" b="1" i="1" u="sng" dirty="0">
                <a:solidFill>
                  <a:srgbClr val="0070C0"/>
                </a:solidFill>
              </a:rPr>
              <a:t>1992</a:t>
            </a:r>
            <a:r>
              <a:rPr lang="pl-PL" sz="3200" b="1" i="1" u="sng" dirty="0"/>
              <a:t> </a:t>
            </a:r>
            <a:r>
              <a:rPr lang="pl-PL" sz="3200" b="1" i="1" dirty="0"/>
              <a:t>Kryteria kopenhaskie:</a:t>
            </a:r>
          </a:p>
          <a:p>
            <a:pPr marL="0" indent="0" algn="ctr">
              <a:buNone/>
            </a:pPr>
            <a:r>
              <a:rPr lang="pl-PL" sz="3200" b="1" i="1" dirty="0"/>
              <a:t>*demokracja i rządy prawa </a:t>
            </a:r>
          </a:p>
          <a:p>
            <a:pPr marL="0" indent="0" algn="ctr">
              <a:buNone/>
            </a:pPr>
            <a:r>
              <a:rPr lang="pl-PL" sz="3200" b="1" i="1" dirty="0"/>
              <a:t>*gospodarka rynkowa</a:t>
            </a:r>
          </a:p>
          <a:p>
            <a:pPr marL="0" indent="0" algn="ctr">
              <a:buNone/>
            </a:pPr>
            <a:r>
              <a:rPr lang="pl-PL" sz="3200" b="1" i="1" dirty="0"/>
              <a:t>*zdolność do przyjęcia prawa UE</a:t>
            </a:r>
          </a:p>
          <a:p>
            <a:pPr marL="0" indent="0" algn="ctr">
              <a:buNone/>
            </a:pPr>
            <a:r>
              <a:rPr lang="pl-PL" sz="3200" b="1" i="1" u="sng" dirty="0">
                <a:solidFill>
                  <a:srgbClr val="0070C0"/>
                </a:solidFill>
              </a:rPr>
              <a:t>1998</a:t>
            </a:r>
            <a:r>
              <a:rPr lang="pl-PL" sz="3200" b="1" i="1" u="sng" dirty="0"/>
              <a:t> </a:t>
            </a:r>
            <a:r>
              <a:rPr lang="pl-PL" sz="3200" b="1" i="1" dirty="0"/>
              <a:t>Rozpoczęcie negocjacji akcesyjnych </a:t>
            </a:r>
          </a:p>
          <a:p>
            <a:pPr marL="0" indent="0" algn="ctr">
              <a:buNone/>
            </a:pPr>
            <a:r>
              <a:rPr lang="pl-PL" sz="3200" b="1" i="1" u="sng" dirty="0">
                <a:solidFill>
                  <a:srgbClr val="0070C0"/>
                </a:solidFill>
              </a:rPr>
              <a:t>2002 </a:t>
            </a:r>
            <a:r>
              <a:rPr lang="pl-PL" sz="3200" b="1" i="1" dirty="0"/>
              <a:t>Podczas szczytu w Kopenhadze podjęto decyzję o </a:t>
            </a:r>
          </a:p>
          <a:p>
            <a:pPr marL="0" indent="0" algn="ctr">
              <a:buNone/>
            </a:pPr>
            <a:r>
              <a:rPr lang="pl-PL" sz="3200" b="1" i="1" dirty="0"/>
              <a:t>rozszerzeniu UE o dziesięć nowych państw</a:t>
            </a:r>
          </a:p>
          <a:p>
            <a:pPr marL="0" indent="0" algn="ctr">
              <a:buNone/>
            </a:pPr>
            <a:r>
              <a:rPr lang="pl-PL" sz="3200" b="1" i="1" u="sng" dirty="0">
                <a:solidFill>
                  <a:srgbClr val="0070C0"/>
                </a:solidFill>
              </a:rPr>
              <a:t>2004</a:t>
            </a:r>
            <a:r>
              <a:rPr lang="pl-PL" sz="3200" b="1" i="1" u="sng" dirty="0"/>
              <a:t> </a:t>
            </a:r>
            <a:r>
              <a:rPr lang="pl-PL" sz="3200" b="1" i="1" dirty="0"/>
              <a:t>Nowi członkowie UE: Cypr, Estonia, Litwa, Łotwa, Malta, Polska, Republika Czeska, Słowacja, Słowenia, Węgry </a:t>
            </a:r>
          </a:p>
          <a:p>
            <a:pPr marL="0" indent="0">
              <a:buNone/>
            </a:pPr>
            <a:endParaRPr lang="pl-PL" sz="3200" b="1" i="1" dirty="0"/>
          </a:p>
          <a:p>
            <a:pPr marL="0" indent="0">
              <a:buNone/>
            </a:pPr>
            <a:endParaRPr lang="pl-PL" sz="3200" b="1" i="1" dirty="0"/>
          </a:p>
        </p:txBody>
      </p:sp>
    </p:spTree>
    <p:extLst>
      <p:ext uri="{BB962C8B-B14F-4D97-AF65-F5344CB8AC3E}">
        <p14:creationId xmlns="" xmlns:p14="http://schemas.microsoft.com/office/powerpoint/2010/main" val="3752476771"/>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286DE98-4534-4034-BC8E-695E84194CF3}"/>
              </a:ext>
            </a:extLst>
          </p:cNvPr>
          <p:cNvSpPr>
            <a:spLocks noGrp="1"/>
          </p:cNvSpPr>
          <p:nvPr>
            <p:ph type="title"/>
          </p:nvPr>
        </p:nvSpPr>
        <p:spPr/>
        <p:txBody>
          <a:bodyPr>
            <a:normAutofit/>
          </a:bodyPr>
          <a:lstStyle/>
          <a:p>
            <a:pPr algn="ctr"/>
            <a:r>
              <a:rPr lang="pl-PL" sz="4800" b="1" dirty="0">
                <a:solidFill>
                  <a:srgbClr val="0070C0"/>
                </a:solidFill>
              </a:rPr>
              <a:t>Trzy wspólnoty Europejskie </a:t>
            </a:r>
          </a:p>
        </p:txBody>
      </p:sp>
      <p:sp>
        <p:nvSpPr>
          <p:cNvPr id="3" name="Symbol zastępczy zawartości 2">
            <a:extLst>
              <a:ext uri="{FF2B5EF4-FFF2-40B4-BE49-F238E27FC236}">
                <a16:creationId xmlns="" xmlns:a16="http://schemas.microsoft.com/office/drawing/2014/main" id="{B396AB0A-5841-46A3-9F29-EBCB6F527984}"/>
              </a:ext>
            </a:extLst>
          </p:cNvPr>
          <p:cNvSpPr>
            <a:spLocks noGrp="1"/>
          </p:cNvSpPr>
          <p:nvPr>
            <p:ph idx="1"/>
          </p:nvPr>
        </p:nvSpPr>
        <p:spPr/>
        <p:txBody>
          <a:bodyPr>
            <a:normAutofit/>
          </a:bodyPr>
          <a:lstStyle/>
          <a:p>
            <a:pPr marL="0" indent="0" algn="ctr">
              <a:buNone/>
            </a:pPr>
            <a:r>
              <a:rPr lang="pl-PL" sz="3600" b="1" dirty="0"/>
              <a:t>Europejska Wspólnota Węgla i Stali:</a:t>
            </a:r>
          </a:p>
          <a:p>
            <a:pPr marL="0" indent="0" algn="ctr">
              <a:buNone/>
            </a:pPr>
            <a:r>
              <a:rPr lang="pl-PL" sz="3600" i="1" dirty="0"/>
              <a:t>historyczna, funkcjonująca w latach </a:t>
            </a:r>
            <a:r>
              <a:rPr lang="pl-PL" sz="3600" b="1" i="1" u="sng" dirty="0"/>
              <a:t>1952-2002</a:t>
            </a:r>
            <a:endParaRPr lang="pl-PL" sz="3600" i="1" dirty="0"/>
          </a:p>
          <a:p>
            <a:pPr marL="0" indent="0" algn="ctr">
              <a:buNone/>
            </a:pPr>
            <a:r>
              <a:rPr lang="pl-PL" sz="3600" i="1" dirty="0"/>
              <a:t>ponadnarodowa organizacja gospodarcza, której </a:t>
            </a:r>
          </a:p>
          <a:p>
            <a:pPr marL="0" indent="0" algn="ctr">
              <a:buNone/>
            </a:pPr>
            <a:r>
              <a:rPr lang="pl-PL" sz="3600" i="1" dirty="0"/>
              <a:t>powstanie zapoczątkowało europejskie procesy </a:t>
            </a:r>
          </a:p>
          <a:p>
            <a:pPr marL="0" indent="0" algn="ctr">
              <a:buNone/>
            </a:pPr>
            <a:r>
              <a:rPr lang="pl-PL" sz="3600" i="1" dirty="0"/>
              <a:t>integracyjne.</a:t>
            </a:r>
          </a:p>
        </p:txBody>
      </p:sp>
    </p:spTree>
    <p:extLst>
      <p:ext uri="{BB962C8B-B14F-4D97-AF65-F5344CB8AC3E}">
        <p14:creationId xmlns="" xmlns:p14="http://schemas.microsoft.com/office/powerpoint/2010/main" val="3963850186"/>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CF57031B-CAE9-42FF-99F5-7C20C9115DA2}"/>
              </a:ext>
            </a:extLst>
          </p:cNvPr>
          <p:cNvSpPr>
            <a:spLocks noGrp="1"/>
          </p:cNvSpPr>
          <p:nvPr>
            <p:ph idx="1"/>
          </p:nvPr>
        </p:nvSpPr>
        <p:spPr>
          <a:xfrm>
            <a:off x="838200" y="1842051"/>
            <a:ext cx="10515600" cy="4334911"/>
          </a:xfrm>
        </p:spPr>
        <p:txBody>
          <a:bodyPr>
            <a:normAutofit/>
          </a:bodyPr>
          <a:lstStyle/>
          <a:p>
            <a:pPr marL="0" indent="0" algn="ctr">
              <a:buNone/>
            </a:pPr>
            <a:r>
              <a:rPr lang="pl-PL" sz="3600" b="1" i="1" dirty="0"/>
              <a:t>Europejska Wspólnota Energii Atomowej:</a:t>
            </a:r>
          </a:p>
          <a:p>
            <a:pPr marL="0" indent="0" algn="ctr">
              <a:buNone/>
            </a:pPr>
            <a:r>
              <a:rPr lang="pl-PL" sz="3600" i="1" dirty="0"/>
              <a:t>jedna z trzech Wspólnot Europejskich, powstała na </a:t>
            </a:r>
          </a:p>
          <a:p>
            <a:pPr marL="0" indent="0" algn="ctr">
              <a:buNone/>
            </a:pPr>
            <a:r>
              <a:rPr lang="pl-PL" sz="3600" i="1" dirty="0"/>
              <a:t>mocy traktatów rzymskich 25 marca 1957 r.</a:t>
            </a:r>
          </a:p>
          <a:p>
            <a:pPr marL="0" indent="0" algn="ctr">
              <a:buNone/>
            </a:pPr>
            <a:r>
              <a:rPr lang="pl-PL" sz="3600" i="1" dirty="0"/>
              <a:t>Decyzja o powstaniu Euratomu zapadła podczas obrad </a:t>
            </a:r>
          </a:p>
          <a:p>
            <a:pPr marL="0" indent="0" algn="ctr">
              <a:buNone/>
            </a:pPr>
            <a:r>
              <a:rPr lang="pl-PL" sz="3600" i="1" dirty="0"/>
              <a:t>konferencji mesyńskiej w 1955 r. </a:t>
            </a:r>
          </a:p>
        </p:txBody>
      </p:sp>
    </p:spTree>
    <p:extLst>
      <p:ext uri="{BB962C8B-B14F-4D97-AF65-F5344CB8AC3E}">
        <p14:creationId xmlns="" xmlns:p14="http://schemas.microsoft.com/office/powerpoint/2010/main" val="3153078365"/>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77A7590B-079B-49B6-9D45-8A4DB2D246C6}"/>
              </a:ext>
            </a:extLst>
          </p:cNvPr>
          <p:cNvSpPr>
            <a:spLocks noGrp="1"/>
          </p:cNvSpPr>
          <p:nvPr>
            <p:ph idx="1"/>
          </p:nvPr>
        </p:nvSpPr>
        <p:spPr>
          <a:xfrm>
            <a:off x="838200" y="1762539"/>
            <a:ext cx="10515600" cy="4414424"/>
          </a:xfrm>
        </p:spPr>
        <p:txBody>
          <a:bodyPr>
            <a:normAutofit/>
          </a:bodyPr>
          <a:lstStyle/>
          <a:p>
            <a:pPr marL="0" indent="0" algn="ctr">
              <a:buNone/>
            </a:pPr>
            <a:r>
              <a:rPr lang="pl-PL" sz="3600" b="1" i="1" dirty="0"/>
              <a:t>Europejska Wspólnota Gospodarcza:</a:t>
            </a:r>
          </a:p>
          <a:p>
            <a:pPr marL="0" indent="0" algn="ctr">
              <a:buNone/>
            </a:pPr>
            <a:r>
              <a:rPr lang="pl-PL" dirty="0"/>
              <a:t>25 marca 1957 roku sześć państw Francja, Niemcy, Włochy oraz kraje Beneluksu (Belgia, Holandia, Luksemburg) postanowiło  utworzyć Europejską Wspólnotę Gospodarczą, która miała pomóc w dążeniu do utworzenia wspólnego, europejskiego rynku towarów i usług oraz być początkiem drogi ku ujednoliceniu polityki społecznej państw członkowskich.</a:t>
            </a:r>
          </a:p>
        </p:txBody>
      </p:sp>
    </p:spTree>
    <p:extLst>
      <p:ext uri="{BB962C8B-B14F-4D97-AF65-F5344CB8AC3E}">
        <p14:creationId xmlns="" xmlns:p14="http://schemas.microsoft.com/office/powerpoint/2010/main" val="3341658802"/>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5CC4EB7-B707-4DD8-9965-50226177FC76}"/>
              </a:ext>
            </a:extLst>
          </p:cNvPr>
          <p:cNvSpPr>
            <a:spLocks noGrp="1"/>
          </p:cNvSpPr>
          <p:nvPr>
            <p:ph type="title"/>
          </p:nvPr>
        </p:nvSpPr>
        <p:spPr/>
        <p:txBody>
          <a:bodyPr/>
          <a:lstStyle/>
          <a:p>
            <a:pPr algn="ctr"/>
            <a:r>
              <a:rPr lang="pl-PL" b="1" dirty="0">
                <a:effectLst>
                  <a:outerShdw blurRad="38100" dist="38100" dir="2700000" algn="tl">
                    <a:srgbClr val="000000">
                      <a:alpha val="43137"/>
                    </a:srgbClr>
                  </a:outerShdw>
                </a:effectLst>
              </a:rPr>
              <a:t>Mapa- początek UE</a:t>
            </a:r>
          </a:p>
        </p:txBody>
      </p:sp>
      <p:pic>
        <p:nvPicPr>
          <p:cNvPr id="5" name="Symbol zastępczy zawartości 4">
            <a:extLst>
              <a:ext uri="{FF2B5EF4-FFF2-40B4-BE49-F238E27FC236}">
                <a16:creationId xmlns="" xmlns:a16="http://schemas.microsoft.com/office/drawing/2014/main" id="{3852F2F1-2FE6-4921-8672-A5B596AB6F9A}"/>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3074504" y="1688688"/>
            <a:ext cx="5897218" cy="4513640"/>
          </a:xfrm>
        </p:spPr>
      </p:pic>
    </p:spTree>
    <p:extLst>
      <p:ext uri="{BB962C8B-B14F-4D97-AF65-F5344CB8AC3E}">
        <p14:creationId xmlns="" xmlns:p14="http://schemas.microsoft.com/office/powerpoint/2010/main" val="2393139184"/>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4212C1D-C112-4F7A-8B86-1905B9964E78}"/>
              </a:ext>
            </a:extLst>
          </p:cNvPr>
          <p:cNvSpPr>
            <a:spLocks noGrp="1"/>
          </p:cNvSpPr>
          <p:nvPr>
            <p:ph type="title"/>
          </p:nvPr>
        </p:nvSpPr>
        <p:spPr/>
        <p:txBody>
          <a:bodyPr/>
          <a:lstStyle/>
          <a:p>
            <a:pPr algn="ctr"/>
            <a:r>
              <a:rPr lang="pl-PL" b="1" dirty="0">
                <a:effectLst>
                  <a:outerShdw blurRad="38100" dist="38100" dir="2700000" algn="tl">
                    <a:srgbClr val="000000">
                      <a:alpha val="43137"/>
                    </a:srgbClr>
                  </a:outerShdw>
                </a:effectLst>
              </a:rPr>
              <a:t>Mapa- UE dziś</a:t>
            </a:r>
          </a:p>
        </p:txBody>
      </p:sp>
      <p:pic>
        <p:nvPicPr>
          <p:cNvPr id="5" name="Symbol zastępczy zawartości 4">
            <a:extLst>
              <a:ext uri="{FF2B5EF4-FFF2-40B4-BE49-F238E27FC236}">
                <a16:creationId xmlns="" xmlns:a16="http://schemas.microsoft.com/office/drawing/2014/main" id="{83C49A47-A397-4347-8596-070E791B3605}"/>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2623931" y="1497496"/>
            <a:ext cx="7089912" cy="5221355"/>
          </a:xfrm>
        </p:spPr>
      </p:pic>
    </p:spTree>
    <p:extLst>
      <p:ext uri="{BB962C8B-B14F-4D97-AF65-F5344CB8AC3E}">
        <p14:creationId xmlns="" xmlns:p14="http://schemas.microsoft.com/office/powerpoint/2010/main" val="644002402"/>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42713768-F29D-4634-B411-5BF767717FBD}"/>
              </a:ext>
            </a:extLst>
          </p:cNvPr>
          <p:cNvSpPr>
            <a:spLocks noGrp="1"/>
          </p:cNvSpPr>
          <p:nvPr>
            <p:ph idx="1"/>
          </p:nvPr>
        </p:nvSpPr>
        <p:spPr>
          <a:xfrm>
            <a:off x="838200" y="2133599"/>
            <a:ext cx="10515600" cy="4043363"/>
          </a:xfrm>
        </p:spPr>
        <p:txBody>
          <a:bodyPr>
            <a:normAutofit/>
          </a:bodyPr>
          <a:lstStyle/>
          <a:p>
            <a:pPr marL="0" indent="0" algn="ctr">
              <a:buNone/>
            </a:pPr>
            <a:r>
              <a:rPr lang="pl-PL" sz="4800" b="1" i="1" dirty="0">
                <a:solidFill>
                  <a:srgbClr val="0070C0"/>
                </a:solidFill>
              </a:rPr>
              <a:t>SYMBOLE </a:t>
            </a:r>
            <a:r>
              <a:rPr lang="pl-PL" sz="4800" b="1" i="1" dirty="0" smtClean="0">
                <a:solidFill>
                  <a:srgbClr val="0070C0"/>
                </a:solidFill>
              </a:rPr>
              <a:t>UNII</a:t>
            </a:r>
            <a:endParaRPr lang="pl-PL" sz="4800" b="1" i="1" dirty="0">
              <a:solidFill>
                <a:srgbClr val="0070C0"/>
              </a:solidFill>
            </a:endParaRPr>
          </a:p>
          <a:p>
            <a:pPr marL="0" indent="0" algn="ctr">
              <a:buNone/>
            </a:pPr>
            <a:r>
              <a:rPr lang="pl-PL" sz="4800" b="1" i="1" dirty="0">
                <a:solidFill>
                  <a:srgbClr val="0070C0"/>
                </a:solidFill>
              </a:rPr>
              <a:t>EUROPEJSKIEJ</a:t>
            </a:r>
          </a:p>
        </p:txBody>
      </p:sp>
    </p:spTree>
    <p:extLst>
      <p:ext uri="{BB962C8B-B14F-4D97-AF65-F5344CB8AC3E}">
        <p14:creationId xmlns="" xmlns:p14="http://schemas.microsoft.com/office/powerpoint/2010/main" val="501619571"/>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313EA75-D087-4D60-A8DF-AC215C80CB45}"/>
              </a:ext>
            </a:extLst>
          </p:cNvPr>
          <p:cNvSpPr>
            <a:spLocks noGrp="1"/>
          </p:cNvSpPr>
          <p:nvPr>
            <p:ph type="title"/>
          </p:nvPr>
        </p:nvSpPr>
        <p:spPr/>
        <p:txBody>
          <a:bodyPr>
            <a:normAutofit fontScale="90000"/>
          </a:bodyPr>
          <a:lstStyle/>
          <a:p>
            <a:r>
              <a:rPr lang="pl-PL" b="1" dirty="0"/>
              <a:t>1945-1959</a:t>
            </a:r>
            <a:r>
              <a:rPr lang="pl-PL" dirty="0"/>
              <a:t/>
            </a:r>
            <a:br>
              <a:rPr lang="pl-PL" dirty="0"/>
            </a:br>
            <a:r>
              <a:rPr lang="pl-PL" b="1" i="1" u="sng" dirty="0">
                <a:solidFill>
                  <a:srgbClr val="0070C0"/>
                </a:solidFill>
              </a:rPr>
              <a:t>Europa w czasach pokoju – początki współpracy</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4A438B78-9FBA-4514-8CC7-D34BC1BCE5A6}"/>
              </a:ext>
            </a:extLst>
          </p:cNvPr>
          <p:cNvSpPr>
            <a:spLocks noGrp="1"/>
          </p:cNvSpPr>
          <p:nvPr>
            <p:ph idx="1"/>
          </p:nvPr>
        </p:nvSpPr>
        <p:spPr/>
        <p:txBody>
          <a:bodyPr>
            <a:normAutofit/>
          </a:bodyPr>
          <a:lstStyle/>
          <a:p>
            <a:pPr marL="0" indent="0" algn="ctr">
              <a:buNone/>
            </a:pPr>
            <a:r>
              <a:rPr lang="pl-PL" dirty="0"/>
              <a:t>Unię Europejską utworzono po to, aby położyć kres krwawym wojnom, wybuchającym często pomiędzy sąsiadującymi krajami, z których najstraszliwszą była II wojna światowa. Od 1952 r. Europejska Wspólnota Węgla i Stali jednoczy gospodarczo i politycznie państwa Europy, by tym samym zapewnić długotrwały pokój. Założyło ją sześć krajów: Belgia, Francja, Holandia, Luksemburg, Niemcy i Włochy. Lata pięćdziesiąte upływają pod znakiem zimnej wojny pomiędzy Wschodem a Zachodem. W 1956 r. na Węgrzech czołgi radzieckie kładą kres protestom przeciwko reżimowi komunistycznemu. Rok 1957 to data utworzenia na podstawie traktatu rzymskiego Europejskiej Wspólnoty Gospodarczej (EWG), innymi słowy „wspólnego rynku”.</a:t>
            </a:r>
          </a:p>
        </p:txBody>
      </p:sp>
    </p:spTree>
    <p:extLst>
      <p:ext uri="{BB962C8B-B14F-4D97-AF65-F5344CB8AC3E}">
        <p14:creationId xmlns="" xmlns:p14="http://schemas.microsoft.com/office/powerpoint/2010/main" val="2440287583"/>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738EA52-E7A2-40C0-ADE1-53F9C350E66C}"/>
              </a:ext>
            </a:extLst>
          </p:cNvPr>
          <p:cNvSpPr>
            <a:spLocks noGrp="1"/>
          </p:cNvSpPr>
          <p:nvPr>
            <p:ph type="title"/>
          </p:nvPr>
        </p:nvSpPr>
        <p:spPr/>
        <p:txBody>
          <a:bodyPr/>
          <a:lstStyle/>
          <a:p>
            <a:pPr algn="ctr"/>
            <a:r>
              <a:rPr lang="pl-PL" b="1" i="1" dirty="0">
                <a:solidFill>
                  <a:srgbClr val="0070C0"/>
                </a:solidFill>
                <a:effectLst>
                  <a:outerShdw blurRad="38100" dist="38100" dir="2700000" algn="tl">
                    <a:srgbClr val="000000">
                      <a:alpha val="43137"/>
                    </a:srgbClr>
                  </a:outerShdw>
                </a:effectLst>
              </a:rPr>
              <a:t>FLAGA </a:t>
            </a:r>
            <a:r>
              <a:rPr lang="pl-PL" b="1" i="1" dirty="0" smtClean="0">
                <a:solidFill>
                  <a:srgbClr val="0070C0"/>
                </a:solidFill>
                <a:effectLst>
                  <a:outerShdw blurRad="38100" dist="38100" dir="2700000" algn="tl">
                    <a:srgbClr val="000000">
                      <a:alpha val="43137"/>
                    </a:srgbClr>
                  </a:outerShdw>
                </a:effectLst>
              </a:rPr>
              <a:t>UNII </a:t>
            </a:r>
            <a:r>
              <a:rPr lang="pl-PL" b="1" i="1" dirty="0">
                <a:solidFill>
                  <a:srgbClr val="0070C0"/>
                </a:solidFill>
                <a:effectLst>
                  <a:outerShdw blurRad="38100" dist="38100" dir="2700000" algn="tl">
                    <a:srgbClr val="000000">
                      <a:alpha val="43137"/>
                    </a:srgbClr>
                  </a:outerShdw>
                </a:effectLst>
              </a:rPr>
              <a:t>EUROPEJSKIEJ </a:t>
            </a:r>
          </a:p>
        </p:txBody>
      </p:sp>
      <p:pic>
        <p:nvPicPr>
          <p:cNvPr id="5" name="Symbol zastępczy zawartości 4">
            <a:extLst>
              <a:ext uri="{FF2B5EF4-FFF2-40B4-BE49-F238E27FC236}">
                <a16:creationId xmlns="" xmlns:a16="http://schemas.microsoft.com/office/drawing/2014/main" id="{E1F2A3E9-8169-4520-A6AA-A0225495A44C}"/>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3091817" y="1594618"/>
            <a:ext cx="6008365" cy="3668764"/>
          </a:xfrm>
        </p:spPr>
      </p:pic>
    </p:spTree>
    <p:extLst>
      <p:ext uri="{BB962C8B-B14F-4D97-AF65-F5344CB8AC3E}">
        <p14:creationId xmlns="" xmlns:p14="http://schemas.microsoft.com/office/powerpoint/2010/main" val="1830970276"/>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E156760-F5BF-45E2-8212-D3CC98A28B99}"/>
              </a:ext>
            </a:extLst>
          </p:cNvPr>
          <p:cNvSpPr>
            <a:spLocks noGrp="1"/>
          </p:cNvSpPr>
          <p:nvPr>
            <p:ph type="title"/>
          </p:nvPr>
        </p:nvSpPr>
        <p:spPr/>
        <p:txBody>
          <a:bodyPr/>
          <a:lstStyle/>
          <a:p>
            <a:pPr algn="ctr"/>
            <a:r>
              <a:rPr lang="pl-PL" b="1" i="1" dirty="0">
                <a:solidFill>
                  <a:srgbClr val="0070C0"/>
                </a:solidFill>
                <a:effectLst>
                  <a:outerShdw blurRad="38100" dist="38100" dir="2700000" algn="tl">
                    <a:srgbClr val="000000">
                      <a:alpha val="43137"/>
                    </a:srgbClr>
                  </a:outerShdw>
                </a:effectLst>
              </a:rPr>
              <a:t>HYMN UE- LUDWIG van BEETHOVEN </a:t>
            </a:r>
            <a:br>
              <a:rPr lang="pl-PL" b="1" i="1" dirty="0">
                <a:solidFill>
                  <a:srgbClr val="0070C0"/>
                </a:solidFill>
                <a:effectLst>
                  <a:outerShdw blurRad="38100" dist="38100" dir="2700000" algn="tl">
                    <a:srgbClr val="000000">
                      <a:alpha val="43137"/>
                    </a:srgbClr>
                  </a:outerShdw>
                </a:effectLst>
              </a:rPr>
            </a:br>
            <a:r>
              <a:rPr lang="pl-PL" b="1" i="1" u="sng" dirty="0">
                <a:solidFill>
                  <a:srgbClr val="0070C0"/>
                </a:solidFill>
                <a:effectLst>
                  <a:outerShdw blurRad="38100" dist="38100" dir="2700000" algn="tl">
                    <a:srgbClr val="000000">
                      <a:alpha val="43137"/>
                    </a:srgbClr>
                  </a:outerShdw>
                </a:effectLst>
              </a:rPr>
              <a:t>,,Oda do radości’’</a:t>
            </a:r>
          </a:p>
        </p:txBody>
      </p:sp>
      <p:pic>
        <p:nvPicPr>
          <p:cNvPr id="8" name="Symbol zastępczy zawartości 7">
            <a:extLst>
              <a:ext uri="{FF2B5EF4-FFF2-40B4-BE49-F238E27FC236}">
                <a16:creationId xmlns="" xmlns:a16="http://schemas.microsoft.com/office/drawing/2014/main" id="{BE75A9E1-3281-49ED-ABBC-748E31FC30C6}"/>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2582711" y="1905138"/>
            <a:ext cx="7026578" cy="4587737"/>
          </a:xfrm>
        </p:spPr>
      </p:pic>
    </p:spTree>
    <p:extLst>
      <p:ext uri="{BB962C8B-B14F-4D97-AF65-F5344CB8AC3E}">
        <p14:creationId xmlns="" xmlns:p14="http://schemas.microsoft.com/office/powerpoint/2010/main" val="2918678926"/>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8509F29-0B11-4224-854D-438AB09691B6}"/>
              </a:ext>
            </a:extLst>
          </p:cNvPr>
          <p:cNvSpPr>
            <a:spLocks noGrp="1"/>
          </p:cNvSpPr>
          <p:nvPr>
            <p:ph type="title"/>
          </p:nvPr>
        </p:nvSpPr>
        <p:spPr/>
        <p:txBody>
          <a:bodyPr/>
          <a:lstStyle/>
          <a:p>
            <a:pPr algn="ctr"/>
            <a:r>
              <a:rPr lang="pl-PL" b="1" i="1" dirty="0">
                <a:solidFill>
                  <a:srgbClr val="0070C0"/>
                </a:solidFill>
              </a:rPr>
              <a:t>WALUTA- EURO </a:t>
            </a:r>
          </a:p>
        </p:txBody>
      </p:sp>
      <p:pic>
        <p:nvPicPr>
          <p:cNvPr id="5" name="Symbol zastępczy zawartości 4">
            <a:extLst>
              <a:ext uri="{FF2B5EF4-FFF2-40B4-BE49-F238E27FC236}">
                <a16:creationId xmlns="" xmlns:a16="http://schemas.microsoft.com/office/drawing/2014/main" id="{86DD403F-3CA4-4EE0-BF4E-C7351675AB58}"/>
              </a:ext>
            </a:extLst>
          </p:cNvPr>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3195108" y="1825625"/>
            <a:ext cx="5801784" cy="4351338"/>
          </a:xfrm>
        </p:spPr>
      </p:pic>
    </p:spTree>
    <p:extLst>
      <p:ext uri="{BB962C8B-B14F-4D97-AF65-F5344CB8AC3E}">
        <p14:creationId xmlns="" xmlns:p14="http://schemas.microsoft.com/office/powerpoint/2010/main" val="3041720100"/>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382EBDBA-A140-4924-9CF5-A0217CC268DA}"/>
              </a:ext>
            </a:extLst>
          </p:cNvPr>
          <p:cNvSpPr>
            <a:spLocks noGrp="1"/>
          </p:cNvSpPr>
          <p:nvPr>
            <p:ph idx="1"/>
          </p:nvPr>
        </p:nvSpPr>
        <p:spPr>
          <a:xfrm>
            <a:off x="838200" y="1828799"/>
            <a:ext cx="10515600" cy="4348163"/>
          </a:xfrm>
        </p:spPr>
        <p:txBody>
          <a:bodyPr>
            <a:normAutofit/>
          </a:bodyPr>
          <a:lstStyle/>
          <a:p>
            <a:pPr marL="0" indent="0" algn="ctr">
              <a:buNone/>
            </a:pPr>
            <a:r>
              <a:rPr lang="pl-PL" sz="4400" b="1" i="1" dirty="0"/>
              <a:t>Motto Unii Europejskiej:</a:t>
            </a:r>
          </a:p>
          <a:p>
            <a:pPr marL="0" indent="0" algn="ctr">
              <a:buNone/>
            </a:pPr>
            <a:r>
              <a:rPr lang="pl-PL" sz="5400" b="1" i="1" u="sng" dirty="0">
                <a:solidFill>
                  <a:srgbClr val="0070C0"/>
                </a:solidFill>
                <a:effectLst>
                  <a:outerShdw blurRad="38100" dist="38100" dir="2700000" algn="tl">
                    <a:srgbClr val="000000">
                      <a:alpha val="43137"/>
                    </a:srgbClr>
                  </a:outerShdw>
                </a:effectLst>
              </a:rPr>
              <a:t>,,JEDNOŚĆ W RÓŻNORODNOŚCI’’</a:t>
            </a:r>
          </a:p>
        </p:txBody>
      </p:sp>
    </p:spTree>
    <p:extLst>
      <p:ext uri="{BB962C8B-B14F-4D97-AF65-F5344CB8AC3E}">
        <p14:creationId xmlns="" xmlns:p14="http://schemas.microsoft.com/office/powerpoint/2010/main" val="2964319387"/>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85D1FF6-F5C6-4DAC-8BEB-27AF18DE5691}"/>
              </a:ext>
            </a:extLst>
          </p:cNvPr>
          <p:cNvSpPr>
            <a:spLocks noGrp="1"/>
          </p:cNvSpPr>
          <p:nvPr>
            <p:ph type="title"/>
          </p:nvPr>
        </p:nvSpPr>
        <p:spPr/>
        <p:txBody>
          <a:bodyPr/>
          <a:lstStyle/>
          <a:p>
            <a:pPr algn="ctr"/>
            <a:r>
              <a:rPr lang="pl-PL" b="1" i="1" dirty="0">
                <a:solidFill>
                  <a:srgbClr val="0070C0"/>
                </a:solidFill>
                <a:effectLst>
                  <a:outerShdw blurRad="38100" dist="38100" dir="2700000" algn="tl">
                    <a:srgbClr val="000000">
                      <a:alpha val="43137"/>
                    </a:srgbClr>
                  </a:outerShdw>
                </a:effectLst>
              </a:rPr>
              <a:t>9 maja- Dzień Europy </a:t>
            </a:r>
          </a:p>
        </p:txBody>
      </p:sp>
      <p:pic>
        <p:nvPicPr>
          <p:cNvPr id="5" name="Symbol zastępczy zawartości 4">
            <a:extLst>
              <a:ext uri="{FF2B5EF4-FFF2-40B4-BE49-F238E27FC236}">
                <a16:creationId xmlns="" xmlns:a16="http://schemas.microsoft.com/office/drawing/2014/main" id="{94C64EE5-E254-42C6-8F88-4CC88785FC42}"/>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2534436" y="1690688"/>
            <a:ext cx="7123128" cy="4006056"/>
          </a:xfrm>
        </p:spPr>
      </p:pic>
    </p:spTree>
    <p:extLst>
      <p:ext uri="{BB962C8B-B14F-4D97-AF65-F5344CB8AC3E}">
        <p14:creationId xmlns="" xmlns:p14="http://schemas.microsoft.com/office/powerpoint/2010/main" val="1117134390"/>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A7732F6-F5BF-40C8-9BE3-5B53D4520E8A}"/>
              </a:ext>
            </a:extLst>
          </p:cNvPr>
          <p:cNvSpPr>
            <a:spLocks noGrp="1"/>
          </p:cNvSpPr>
          <p:nvPr>
            <p:ph type="title"/>
          </p:nvPr>
        </p:nvSpPr>
        <p:spPr>
          <a:xfrm>
            <a:off x="838200" y="1126435"/>
            <a:ext cx="10515600" cy="1060174"/>
          </a:xfrm>
        </p:spPr>
        <p:txBody>
          <a:bodyPr>
            <a:normAutofit/>
          </a:bodyPr>
          <a:lstStyle/>
          <a:p>
            <a:pPr algn="ctr"/>
            <a:r>
              <a:rPr lang="pl-PL" b="1" dirty="0">
                <a:effectLst>
                  <a:outerShdw blurRad="38100" dist="38100" dir="2700000" algn="tl">
                    <a:srgbClr val="000000">
                      <a:alpha val="43137"/>
                    </a:srgbClr>
                  </a:outerShdw>
                </a:effectLst>
              </a:rPr>
              <a:t>LUDNOŚĆ UE</a:t>
            </a:r>
          </a:p>
        </p:txBody>
      </p:sp>
      <p:sp>
        <p:nvSpPr>
          <p:cNvPr id="3" name="Symbol zastępczy zawartości 2">
            <a:extLst>
              <a:ext uri="{FF2B5EF4-FFF2-40B4-BE49-F238E27FC236}">
                <a16:creationId xmlns="" xmlns:a16="http://schemas.microsoft.com/office/drawing/2014/main" id="{7E1365D1-46BC-454F-B300-9EE1F72B687C}"/>
              </a:ext>
            </a:extLst>
          </p:cNvPr>
          <p:cNvSpPr>
            <a:spLocks noGrp="1"/>
          </p:cNvSpPr>
          <p:nvPr>
            <p:ph idx="1"/>
          </p:nvPr>
        </p:nvSpPr>
        <p:spPr>
          <a:xfrm>
            <a:off x="838200" y="2570921"/>
            <a:ext cx="10515600" cy="3606041"/>
          </a:xfrm>
        </p:spPr>
        <p:txBody>
          <a:bodyPr>
            <a:normAutofit/>
          </a:bodyPr>
          <a:lstStyle/>
          <a:p>
            <a:pPr marL="0" indent="0" algn="ctr">
              <a:buNone/>
            </a:pPr>
            <a:r>
              <a:rPr lang="pl-PL" sz="4400" dirty="0">
                <a:solidFill>
                  <a:srgbClr val="002060"/>
                </a:solidFill>
              </a:rPr>
              <a:t>Unia Europejska:</a:t>
            </a:r>
          </a:p>
          <a:p>
            <a:pPr marL="0" indent="0" algn="ctr">
              <a:buNone/>
            </a:pPr>
            <a:r>
              <a:rPr lang="pl-PL" sz="4400" dirty="0">
                <a:solidFill>
                  <a:srgbClr val="002060"/>
                </a:solidFill>
              </a:rPr>
              <a:t>500 milionów ludzi w </a:t>
            </a:r>
          </a:p>
          <a:p>
            <a:pPr marL="0" indent="0" algn="ctr">
              <a:buNone/>
            </a:pPr>
            <a:r>
              <a:rPr lang="pl-PL" sz="4400" dirty="0">
                <a:solidFill>
                  <a:srgbClr val="002060"/>
                </a:solidFill>
              </a:rPr>
              <a:t>28 państwach</a:t>
            </a:r>
          </a:p>
        </p:txBody>
      </p:sp>
    </p:spTree>
    <p:extLst>
      <p:ext uri="{BB962C8B-B14F-4D97-AF65-F5344CB8AC3E}">
        <p14:creationId xmlns="" xmlns:p14="http://schemas.microsoft.com/office/powerpoint/2010/main" val="3172565608"/>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zawartości 7">
            <a:extLst>
              <a:ext uri="{FF2B5EF4-FFF2-40B4-BE49-F238E27FC236}">
                <a16:creationId xmlns="" xmlns:a16="http://schemas.microsoft.com/office/drawing/2014/main" id="{1E606E7C-C733-4772-964D-B52C8E4186C5}"/>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1232452" y="0"/>
            <a:ext cx="9859618" cy="6857999"/>
          </a:xfrm>
        </p:spPr>
      </p:pic>
    </p:spTree>
    <p:extLst>
      <p:ext uri="{BB962C8B-B14F-4D97-AF65-F5344CB8AC3E}">
        <p14:creationId xmlns="" xmlns:p14="http://schemas.microsoft.com/office/powerpoint/2010/main" val="3853012443"/>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6FC25D6-9536-499D-BBF6-35C7265F889B}"/>
              </a:ext>
            </a:extLst>
          </p:cNvPr>
          <p:cNvSpPr>
            <a:spLocks noGrp="1"/>
          </p:cNvSpPr>
          <p:nvPr>
            <p:ph type="title"/>
          </p:nvPr>
        </p:nvSpPr>
        <p:spPr/>
        <p:txBody>
          <a:bodyPr/>
          <a:lstStyle/>
          <a:p>
            <a:pPr algn="ctr"/>
            <a:r>
              <a:rPr lang="pl-PL" b="1" i="1" dirty="0">
                <a:solidFill>
                  <a:srgbClr val="002060"/>
                </a:solidFill>
              </a:rPr>
              <a:t>Zalety przystąpienia Polski do UE:</a:t>
            </a:r>
            <a:br>
              <a:rPr lang="pl-PL" b="1" i="1" dirty="0">
                <a:solidFill>
                  <a:srgbClr val="002060"/>
                </a:solidFill>
              </a:rPr>
            </a:br>
            <a:endParaRPr lang="pl-PL" b="1" i="1" dirty="0">
              <a:solidFill>
                <a:srgbClr val="002060"/>
              </a:solidFill>
            </a:endParaRPr>
          </a:p>
        </p:txBody>
      </p:sp>
      <p:sp>
        <p:nvSpPr>
          <p:cNvPr id="3" name="Symbol zastępczy zawartości 2">
            <a:extLst>
              <a:ext uri="{FF2B5EF4-FFF2-40B4-BE49-F238E27FC236}">
                <a16:creationId xmlns="" xmlns:a16="http://schemas.microsoft.com/office/drawing/2014/main" id="{554A126F-C489-448C-9EFB-0F5AE8AA03B6}"/>
              </a:ext>
            </a:extLst>
          </p:cNvPr>
          <p:cNvSpPr>
            <a:spLocks noGrp="1"/>
          </p:cNvSpPr>
          <p:nvPr>
            <p:ph idx="1"/>
          </p:nvPr>
        </p:nvSpPr>
        <p:spPr>
          <a:xfrm>
            <a:off x="838200" y="1179443"/>
            <a:ext cx="10515600" cy="5420140"/>
          </a:xfrm>
        </p:spPr>
        <p:txBody>
          <a:bodyPr>
            <a:normAutofit/>
          </a:bodyPr>
          <a:lstStyle/>
          <a:p>
            <a:pPr marL="0" indent="0">
              <a:buNone/>
            </a:pPr>
            <a:r>
              <a:rPr lang="pl-PL" sz="3200" dirty="0"/>
              <a:t>*Rozwój edukacji i szkolnictwa </a:t>
            </a:r>
          </a:p>
          <a:p>
            <a:pPr marL="0" indent="0">
              <a:buNone/>
            </a:pPr>
            <a:r>
              <a:rPr lang="pl-PL" sz="3200" dirty="0"/>
              <a:t>*Zlikwidowanie granic</a:t>
            </a:r>
          </a:p>
          <a:p>
            <a:pPr marL="0" indent="0">
              <a:buNone/>
            </a:pPr>
            <a:r>
              <a:rPr lang="pl-PL" sz="3200" dirty="0"/>
              <a:t>*Korzyści ekonomiczne </a:t>
            </a:r>
          </a:p>
          <a:p>
            <a:pPr marL="0" indent="0">
              <a:buNone/>
            </a:pPr>
            <a:r>
              <a:rPr lang="pl-PL" sz="3200" dirty="0"/>
              <a:t>*Prestiż na arenie międzynarodowej jako członek ważnej organizacji międzynarodowej </a:t>
            </a:r>
          </a:p>
          <a:p>
            <a:pPr marL="0" indent="0">
              <a:buNone/>
            </a:pPr>
            <a:r>
              <a:rPr lang="pl-PL" sz="3200" dirty="0"/>
              <a:t>*Korzystne zmiany na rynku pracy</a:t>
            </a:r>
          </a:p>
          <a:p>
            <a:pPr marL="0" indent="0">
              <a:buNone/>
            </a:pPr>
            <a:r>
              <a:rPr lang="pl-PL" sz="3200" dirty="0"/>
              <a:t>*Rozwój rolnictwa </a:t>
            </a:r>
          </a:p>
          <a:p>
            <a:pPr marL="0" indent="0">
              <a:buNone/>
            </a:pPr>
            <a:r>
              <a:rPr lang="pl-PL" sz="3200" dirty="0"/>
              <a:t>*Poprawa bezpieczeństwa </a:t>
            </a:r>
          </a:p>
        </p:txBody>
      </p:sp>
    </p:spTree>
    <p:extLst>
      <p:ext uri="{BB962C8B-B14F-4D97-AF65-F5344CB8AC3E}">
        <p14:creationId xmlns="" xmlns:p14="http://schemas.microsoft.com/office/powerpoint/2010/main" val="340046476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324A93C-9346-494A-892F-777DFDB4A2C1}"/>
              </a:ext>
            </a:extLst>
          </p:cNvPr>
          <p:cNvSpPr>
            <a:spLocks noGrp="1"/>
          </p:cNvSpPr>
          <p:nvPr>
            <p:ph type="title"/>
          </p:nvPr>
        </p:nvSpPr>
        <p:spPr/>
        <p:txBody>
          <a:bodyPr>
            <a:normAutofit fontScale="90000"/>
          </a:bodyPr>
          <a:lstStyle/>
          <a:p>
            <a:pPr algn="ctr"/>
            <a:r>
              <a:rPr lang="pl-PL" dirty="0">
                <a:solidFill>
                  <a:srgbClr val="002060"/>
                </a:solidFill>
              </a:rPr>
              <a:t>Zagrożenia wynikające z przystąpienia Polski </a:t>
            </a:r>
            <a:br>
              <a:rPr lang="pl-PL" dirty="0">
                <a:solidFill>
                  <a:srgbClr val="002060"/>
                </a:solidFill>
              </a:rPr>
            </a:br>
            <a:r>
              <a:rPr lang="pl-PL" dirty="0">
                <a:solidFill>
                  <a:srgbClr val="002060"/>
                </a:solidFill>
              </a:rPr>
              <a:t>do Unii Europejskiej:</a:t>
            </a:r>
          </a:p>
        </p:txBody>
      </p:sp>
      <p:sp>
        <p:nvSpPr>
          <p:cNvPr id="3" name="Symbol zastępczy zawartości 2">
            <a:extLst>
              <a:ext uri="{FF2B5EF4-FFF2-40B4-BE49-F238E27FC236}">
                <a16:creationId xmlns="" xmlns:a16="http://schemas.microsoft.com/office/drawing/2014/main" id="{B533A5E3-032D-447C-BD40-64B3EB35DBCC}"/>
              </a:ext>
            </a:extLst>
          </p:cNvPr>
          <p:cNvSpPr>
            <a:spLocks noGrp="1"/>
          </p:cNvSpPr>
          <p:nvPr>
            <p:ph idx="1"/>
          </p:nvPr>
        </p:nvSpPr>
        <p:spPr/>
        <p:txBody>
          <a:bodyPr>
            <a:normAutofit/>
          </a:bodyPr>
          <a:lstStyle/>
          <a:p>
            <a:pPr marL="0" indent="0">
              <a:buNone/>
            </a:pPr>
            <a:r>
              <a:rPr lang="pl-PL" sz="3200" dirty="0"/>
              <a:t>*Zatracenie tożsamości narodowej</a:t>
            </a:r>
          </a:p>
          <a:p>
            <a:pPr marL="0" indent="0">
              <a:buNone/>
            </a:pPr>
            <a:r>
              <a:rPr lang="pl-PL" sz="3200" dirty="0"/>
              <a:t>*Utrata suwerenności</a:t>
            </a:r>
          </a:p>
          <a:p>
            <a:pPr marL="0" indent="0">
              <a:buNone/>
            </a:pPr>
            <a:r>
              <a:rPr lang="pl-PL" sz="3200" dirty="0"/>
              <a:t>*Zależność ekonomiczna od Unii Europejskiej </a:t>
            </a:r>
          </a:p>
          <a:p>
            <a:pPr marL="0" indent="0">
              <a:buNone/>
            </a:pPr>
            <a:r>
              <a:rPr lang="pl-PL" sz="3200" dirty="0"/>
              <a:t>*Utrata ziemi</a:t>
            </a:r>
          </a:p>
          <a:p>
            <a:pPr marL="0" indent="0">
              <a:buNone/>
            </a:pPr>
            <a:r>
              <a:rPr lang="pl-PL" sz="3200" dirty="0"/>
              <a:t>*Wzrost bezrobocia </a:t>
            </a:r>
          </a:p>
          <a:p>
            <a:pPr marL="0" indent="0">
              <a:buNone/>
            </a:pPr>
            <a:r>
              <a:rPr lang="pl-PL" sz="3200" dirty="0"/>
              <a:t>*Strach przed konkurencją zachodu </a:t>
            </a:r>
          </a:p>
        </p:txBody>
      </p:sp>
    </p:spTree>
    <p:extLst>
      <p:ext uri="{BB962C8B-B14F-4D97-AF65-F5344CB8AC3E}">
        <p14:creationId xmlns="" xmlns:p14="http://schemas.microsoft.com/office/powerpoint/2010/main" val="151490417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D6ACA43-FD56-49FB-885F-5EE6C8FB433C}"/>
              </a:ext>
            </a:extLst>
          </p:cNvPr>
          <p:cNvSpPr>
            <a:spLocks noGrp="1"/>
          </p:cNvSpPr>
          <p:nvPr>
            <p:ph type="title"/>
          </p:nvPr>
        </p:nvSpPr>
        <p:spPr/>
        <p:txBody>
          <a:bodyPr>
            <a:normAutofit fontScale="90000"/>
          </a:bodyPr>
          <a:lstStyle/>
          <a:p>
            <a:pPr algn="ctr"/>
            <a:r>
              <a:rPr lang="pl-PL" b="1" i="1" dirty="0">
                <a:solidFill>
                  <a:srgbClr val="002060"/>
                </a:solidFill>
              </a:rPr>
              <a:t>Zagrożenia wynikające z przystąpienia Polski do UE:</a:t>
            </a:r>
            <a:r>
              <a:rPr lang="pl-PL" sz="3200" b="1" i="1" dirty="0"/>
              <a:t/>
            </a:r>
            <a:br>
              <a:rPr lang="pl-PL" sz="3200" b="1" i="1" dirty="0"/>
            </a:br>
            <a:endParaRPr lang="pl-PL" b="1" i="1" dirty="0">
              <a:solidFill>
                <a:srgbClr val="002060"/>
              </a:solidFill>
            </a:endParaRPr>
          </a:p>
        </p:txBody>
      </p:sp>
      <p:sp>
        <p:nvSpPr>
          <p:cNvPr id="3" name="Symbol zastępczy zawartości 2">
            <a:extLst>
              <a:ext uri="{FF2B5EF4-FFF2-40B4-BE49-F238E27FC236}">
                <a16:creationId xmlns="" xmlns:a16="http://schemas.microsoft.com/office/drawing/2014/main" id="{F8869347-8FF1-4EF8-9264-E6478D010F28}"/>
              </a:ext>
            </a:extLst>
          </p:cNvPr>
          <p:cNvSpPr>
            <a:spLocks noGrp="1"/>
          </p:cNvSpPr>
          <p:nvPr>
            <p:ph idx="1"/>
          </p:nvPr>
        </p:nvSpPr>
        <p:spPr>
          <a:xfrm>
            <a:off x="838200" y="1139687"/>
            <a:ext cx="10515600" cy="5037276"/>
          </a:xfrm>
        </p:spPr>
        <p:txBody>
          <a:bodyPr>
            <a:normAutofit/>
          </a:bodyPr>
          <a:lstStyle/>
          <a:p>
            <a:pPr marL="0" indent="0">
              <a:buNone/>
            </a:pPr>
            <a:r>
              <a:rPr lang="pl-PL" sz="3200" dirty="0"/>
              <a:t>*Emigracja ludności</a:t>
            </a:r>
          </a:p>
          <a:p>
            <a:pPr marL="0" indent="0">
              <a:buNone/>
            </a:pPr>
            <a:r>
              <a:rPr lang="pl-PL" sz="3200" dirty="0"/>
              <a:t>*Polska musiała dostosować swoje normy do norm UE</a:t>
            </a:r>
          </a:p>
          <a:p>
            <a:pPr marL="0" indent="0">
              <a:buNone/>
            </a:pPr>
            <a:r>
              <a:rPr lang="pl-PL" sz="3200" dirty="0"/>
              <a:t>*Ograniczenie niezależności państwowej </a:t>
            </a:r>
          </a:p>
          <a:p>
            <a:pPr marL="0" indent="0">
              <a:buNone/>
            </a:pPr>
            <a:r>
              <a:rPr lang="pl-PL" sz="3200" dirty="0"/>
              <a:t>*Globalizacja </a:t>
            </a:r>
          </a:p>
        </p:txBody>
      </p:sp>
    </p:spTree>
    <p:extLst>
      <p:ext uri="{BB962C8B-B14F-4D97-AF65-F5344CB8AC3E}">
        <p14:creationId xmlns="" xmlns:p14="http://schemas.microsoft.com/office/powerpoint/2010/main" val="2422392138"/>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D3442CB-F696-4DAB-BC79-2127D80BE40B}"/>
              </a:ext>
            </a:extLst>
          </p:cNvPr>
          <p:cNvSpPr>
            <a:spLocks noGrp="1"/>
          </p:cNvSpPr>
          <p:nvPr>
            <p:ph type="title"/>
          </p:nvPr>
        </p:nvSpPr>
        <p:spPr>
          <a:xfrm>
            <a:off x="829962" y="439265"/>
            <a:ext cx="10515600" cy="1325563"/>
          </a:xfrm>
        </p:spPr>
        <p:txBody>
          <a:bodyPr>
            <a:normAutofit fontScale="90000"/>
          </a:bodyPr>
          <a:lstStyle/>
          <a:p>
            <a:r>
              <a:rPr lang="pl-PL" b="1" dirty="0"/>
              <a:t>1960–1969</a:t>
            </a:r>
            <a:r>
              <a:rPr lang="pl-PL" dirty="0"/>
              <a:t/>
            </a:r>
            <a:br>
              <a:rPr lang="pl-PL" dirty="0"/>
            </a:br>
            <a:r>
              <a:rPr lang="pl-PL" b="1" i="1" u="sng" dirty="0">
                <a:solidFill>
                  <a:srgbClr val="0070C0"/>
                </a:solidFill>
              </a:rPr>
              <a:t>Okres wzrostu gospodarczego</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7D933624-F889-43C6-9F4A-337C62234059}"/>
              </a:ext>
            </a:extLst>
          </p:cNvPr>
          <p:cNvSpPr>
            <a:spLocks noGrp="1"/>
          </p:cNvSpPr>
          <p:nvPr>
            <p:ph idx="1"/>
          </p:nvPr>
        </p:nvSpPr>
        <p:spPr/>
        <p:txBody>
          <a:bodyPr/>
          <a:lstStyle/>
          <a:p>
            <a:pPr marL="0" indent="0" algn="ctr">
              <a:buNone/>
            </a:pPr>
            <a:r>
              <a:rPr lang="pl-PL" dirty="0"/>
              <a:t>Lata 60. XX wieku to dobry okres dla gospodarki, między innymi ze względu na likwidację ceł w handlu pomiędzy państwami członkowskimi. Kraje te postanawiają również wspólnie sprawować kontrolę nad produkcją żywności, tak by nikomu jej nie zabrakło. Wkrótce dzięki takiej polityce pojawiają się nawet nadwyżki żywności. Maj 1968 przechodzi do historii pod znakiem studenckich protestów w Paryżu. Tak zwane „Pokolenie '68” staje się motorem wielu zmian społecznych i obyczajowych.</a:t>
            </a:r>
          </a:p>
        </p:txBody>
      </p:sp>
    </p:spTree>
    <p:extLst>
      <p:ext uri="{BB962C8B-B14F-4D97-AF65-F5344CB8AC3E}">
        <p14:creationId xmlns="" xmlns:p14="http://schemas.microsoft.com/office/powerpoint/2010/main" val="47069656"/>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B0FC3EC-2C07-4CF2-9B6D-26402F0141ED}"/>
              </a:ext>
            </a:extLst>
          </p:cNvPr>
          <p:cNvSpPr>
            <a:spLocks noGrp="1"/>
          </p:cNvSpPr>
          <p:nvPr>
            <p:ph type="title"/>
          </p:nvPr>
        </p:nvSpPr>
        <p:spPr/>
        <p:txBody>
          <a:bodyPr/>
          <a:lstStyle/>
          <a:p>
            <a:pPr algn="ctr"/>
            <a:r>
              <a:rPr lang="pl-PL" dirty="0">
                <a:solidFill>
                  <a:srgbClr val="002060"/>
                </a:solidFill>
              </a:rPr>
              <a:t>Korzyści wynikające z przystąpienia Polski do Unii Europejskiej:</a:t>
            </a:r>
          </a:p>
        </p:txBody>
      </p:sp>
      <p:sp>
        <p:nvSpPr>
          <p:cNvPr id="3" name="Symbol zastępczy zawartości 2">
            <a:extLst>
              <a:ext uri="{FF2B5EF4-FFF2-40B4-BE49-F238E27FC236}">
                <a16:creationId xmlns="" xmlns:a16="http://schemas.microsoft.com/office/drawing/2014/main" id="{8336E308-8CB6-41A0-95E3-E412E7A3475F}"/>
              </a:ext>
            </a:extLst>
          </p:cNvPr>
          <p:cNvSpPr>
            <a:spLocks noGrp="1"/>
          </p:cNvSpPr>
          <p:nvPr>
            <p:ph idx="1"/>
          </p:nvPr>
        </p:nvSpPr>
        <p:spPr>
          <a:xfrm>
            <a:off x="838200" y="1825624"/>
            <a:ext cx="10515600" cy="5032375"/>
          </a:xfrm>
        </p:spPr>
        <p:txBody>
          <a:bodyPr>
            <a:normAutofit/>
          </a:bodyPr>
          <a:lstStyle/>
          <a:p>
            <a:pPr marL="0" indent="0">
              <a:buNone/>
            </a:pPr>
            <a:r>
              <a:rPr lang="pl-PL" sz="3200" dirty="0"/>
              <a:t>*Zacieśnienie związków z resztą Europy</a:t>
            </a:r>
          </a:p>
          <a:p>
            <a:pPr marL="0" indent="0">
              <a:buNone/>
            </a:pPr>
            <a:r>
              <a:rPr lang="pl-PL" sz="3200" dirty="0"/>
              <a:t>*Wolny handel między krajami </a:t>
            </a:r>
          </a:p>
          <a:p>
            <a:pPr marL="0" indent="0">
              <a:buNone/>
            </a:pPr>
            <a:r>
              <a:rPr lang="pl-PL" sz="3200" dirty="0"/>
              <a:t>*Zniesienie ceł</a:t>
            </a:r>
          </a:p>
          <a:p>
            <a:pPr marL="0" indent="0">
              <a:buNone/>
            </a:pPr>
            <a:r>
              <a:rPr lang="pl-PL" sz="3200" dirty="0"/>
              <a:t>*Podwyższenie jakości życia, pracy, edukacji i zdrowia </a:t>
            </a:r>
          </a:p>
          <a:p>
            <a:pPr marL="0" indent="0">
              <a:buNone/>
            </a:pPr>
            <a:r>
              <a:rPr lang="pl-PL" sz="3200" dirty="0"/>
              <a:t>*Swoboda podróżowania bez kontroli granicznych </a:t>
            </a:r>
          </a:p>
          <a:p>
            <a:pPr marL="0" indent="0">
              <a:buNone/>
            </a:pPr>
            <a:r>
              <a:rPr lang="pl-PL" sz="3200" dirty="0"/>
              <a:t>*Napływ inwestycji i nowych technologii </a:t>
            </a:r>
          </a:p>
          <a:p>
            <a:pPr marL="0" indent="0">
              <a:buNone/>
            </a:pPr>
            <a:r>
              <a:rPr lang="pl-PL" sz="3200" dirty="0"/>
              <a:t>*Wolna konkurencja</a:t>
            </a:r>
          </a:p>
          <a:p>
            <a:pPr marL="0" indent="0">
              <a:buNone/>
            </a:pPr>
            <a:r>
              <a:rPr lang="pl-PL" sz="3200" dirty="0"/>
              <a:t>*Wyższa jakość usług i niższe ceny  </a:t>
            </a:r>
          </a:p>
          <a:p>
            <a:pPr marL="0" indent="0">
              <a:buNone/>
            </a:pPr>
            <a:endParaRPr lang="pl-PL" sz="3200" dirty="0"/>
          </a:p>
        </p:txBody>
      </p:sp>
    </p:spTree>
    <p:extLst>
      <p:ext uri="{BB962C8B-B14F-4D97-AF65-F5344CB8AC3E}">
        <p14:creationId xmlns="" xmlns:p14="http://schemas.microsoft.com/office/powerpoint/2010/main" val="2910745045"/>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D14F747-ED43-4322-A6FD-861704A38382}"/>
              </a:ext>
            </a:extLst>
          </p:cNvPr>
          <p:cNvSpPr>
            <a:spLocks noGrp="1"/>
          </p:cNvSpPr>
          <p:nvPr>
            <p:ph type="title"/>
          </p:nvPr>
        </p:nvSpPr>
        <p:spPr/>
        <p:txBody>
          <a:bodyPr/>
          <a:lstStyle/>
          <a:p>
            <a:pPr algn="ctr"/>
            <a:r>
              <a:rPr lang="pl-PL" b="1" i="1" dirty="0">
                <a:solidFill>
                  <a:srgbClr val="002060"/>
                </a:solidFill>
                <a:effectLst>
                  <a:outerShdw blurRad="38100" dist="38100" dir="2700000" algn="tl">
                    <a:srgbClr val="000000">
                      <a:alpha val="43137"/>
                    </a:srgbClr>
                  </a:outerShdw>
                </a:effectLst>
              </a:rPr>
              <a:t>PAŃSTWA CZŁONKOWSKIE:</a:t>
            </a:r>
          </a:p>
        </p:txBody>
      </p:sp>
      <p:sp>
        <p:nvSpPr>
          <p:cNvPr id="3" name="Symbol zastępczy zawartości 2">
            <a:extLst>
              <a:ext uri="{FF2B5EF4-FFF2-40B4-BE49-F238E27FC236}">
                <a16:creationId xmlns="" xmlns:a16="http://schemas.microsoft.com/office/drawing/2014/main" id="{5CB8AAEA-00A0-43D0-BF9B-503047E4A1EE}"/>
              </a:ext>
            </a:extLst>
          </p:cNvPr>
          <p:cNvSpPr>
            <a:spLocks noGrp="1"/>
          </p:cNvSpPr>
          <p:nvPr>
            <p:ph idx="1"/>
          </p:nvPr>
        </p:nvSpPr>
        <p:spPr/>
        <p:txBody>
          <a:bodyPr>
            <a:normAutofit/>
          </a:bodyPr>
          <a:lstStyle/>
          <a:p>
            <a:pPr marL="0" indent="0" algn="ctr">
              <a:buNone/>
            </a:pPr>
            <a:r>
              <a:rPr lang="pl-PL" sz="3200" dirty="0"/>
              <a:t>Austria, Belgia, Bułgaria, Chorwacja, Cypr, Czechy, Dania, </a:t>
            </a:r>
          </a:p>
          <a:p>
            <a:pPr marL="0" indent="0" algn="ctr">
              <a:buNone/>
            </a:pPr>
            <a:r>
              <a:rPr lang="pl-PL" sz="3200" dirty="0"/>
              <a:t>Estonia, Finlandia, Francja, Grecja, Hiszpania, Holandia,</a:t>
            </a:r>
          </a:p>
          <a:p>
            <a:pPr marL="0" indent="0" algn="ctr">
              <a:buNone/>
            </a:pPr>
            <a:r>
              <a:rPr lang="pl-PL" sz="3200" dirty="0"/>
              <a:t>Irlandia, Litwa, Luksemburg, Łotwa, Malta, Niemcy, Polska, </a:t>
            </a:r>
          </a:p>
          <a:p>
            <a:pPr marL="0" indent="0" algn="ctr">
              <a:buNone/>
            </a:pPr>
            <a:r>
              <a:rPr lang="pl-PL" sz="3200" dirty="0"/>
              <a:t>Portugalia, Rumunia, Słowacja, Słowenia, Szwecja, Węgry,</a:t>
            </a:r>
          </a:p>
          <a:p>
            <a:pPr marL="0" indent="0" algn="ctr">
              <a:buNone/>
            </a:pPr>
            <a:r>
              <a:rPr lang="pl-PL" sz="3200" dirty="0"/>
              <a:t>Wielka Brytania, Włochy</a:t>
            </a:r>
          </a:p>
        </p:txBody>
      </p:sp>
    </p:spTree>
    <p:extLst>
      <p:ext uri="{BB962C8B-B14F-4D97-AF65-F5344CB8AC3E}">
        <p14:creationId xmlns="" xmlns:p14="http://schemas.microsoft.com/office/powerpoint/2010/main" val="3002014066"/>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C7A451F-D35C-4B3E-AB68-BE7C6614AA83}"/>
              </a:ext>
            </a:extLst>
          </p:cNvPr>
          <p:cNvSpPr>
            <a:spLocks noGrp="1"/>
          </p:cNvSpPr>
          <p:nvPr>
            <p:ph type="title"/>
          </p:nvPr>
        </p:nvSpPr>
        <p:spPr/>
        <p:txBody>
          <a:bodyPr/>
          <a:lstStyle/>
          <a:p>
            <a:pPr algn="ctr"/>
            <a:r>
              <a:rPr lang="pl-PL" b="1" i="1" dirty="0">
                <a:solidFill>
                  <a:srgbClr val="002060"/>
                </a:solidFill>
              </a:rPr>
              <a:t>JĘZYKI URZĘDOWE:</a:t>
            </a:r>
          </a:p>
        </p:txBody>
      </p:sp>
      <p:sp>
        <p:nvSpPr>
          <p:cNvPr id="3" name="Symbol zastępczy zawartości 2">
            <a:extLst>
              <a:ext uri="{FF2B5EF4-FFF2-40B4-BE49-F238E27FC236}">
                <a16:creationId xmlns="" xmlns:a16="http://schemas.microsoft.com/office/drawing/2014/main" id="{A69E27D9-BA32-4B69-8ED2-6EFC2E4C7189}"/>
              </a:ext>
            </a:extLst>
          </p:cNvPr>
          <p:cNvSpPr>
            <a:spLocks noGrp="1"/>
          </p:cNvSpPr>
          <p:nvPr>
            <p:ph idx="1"/>
          </p:nvPr>
        </p:nvSpPr>
        <p:spPr>
          <a:xfrm>
            <a:off x="838200" y="1785869"/>
            <a:ext cx="10515600" cy="4351338"/>
          </a:xfrm>
        </p:spPr>
        <p:txBody>
          <a:bodyPr>
            <a:normAutofit/>
          </a:bodyPr>
          <a:lstStyle/>
          <a:p>
            <a:pPr marL="0" indent="0" algn="ctr">
              <a:buNone/>
            </a:pPr>
            <a:r>
              <a:rPr lang="pl-PL" sz="3200" dirty="0"/>
              <a:t>angielski, niemiecki, francuski, włoski, hiszpański, polski,</a:t>
            </a:r>
          </a:p>
          <a:p>
            <a:pPr marL="0" indent="0" algn="ctr">
              <a:buNone/>
            </a:pPr>
            <a:r>
              <a:rPr lang="pl-PL" sz="3200" dirty="0"/>
              <a:t>niderlandzki, szwedzki, grecki, rumuński, czeski, portugalski, </a:t>
            </a:r>
          </a:p>
          <a:p>
            <a:pPr marL="0" indent="0" algn="ctr">
              <a:buNone/>
            </a:pPr>
            <a:r>
              <a:rPr lang="pl-PL" sz="3200" dirty="0"/>
              <a:t>bułgarski, węgierski, duński, słowacki, fiński, litewski, </a:t>
            </a:r>
          </a:p>
          <a:p>
            <a:pPr marL="0" indent="0" algn="ctr">
              <a:buNone/>
            </a:pPr>
            <a:r>
              <a:rPr lang="pl-PL" sz="3200" dirty="0"/>
              <a:t>łotewski, estoński, słoweński, irlandzki, maltański, chorwacki</a:t>
            </a:r>
          </a:p>
        </p:txBody>
      </p:sp>
    </p:spTree>
    <p:extLst>
      <p:ext uri="{BB962C8B-B14F-4D97-AF65-F5344CB8AC3E}">
        <p14:creationId xmlns="" xmlns:p14="http://schemas.microsoft.com/office/powerpoint/2010/main" val="4094946080"/>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70825A99-7697-4B2B-B7BB-0D1FC1A02806}"/>
              </a:ext>
            </a:extLst>
          </p:cNvPr>
          <p:cNvSpPr>
            <a:spLocks noGrp="1"/>
          </p:cNvSpPr>
          <p:nvPr>
            <p:ph idx="1"/>
          </p:nvPr>
        </p:nvSpPr>
        <p:spPr>
          <a:xfrm>
            <a:off x="838200" y="1895061"/>
            <a:ext cx="10515600" cy="4281902"/>
          </a:xfrm>
        </p:spPr>
        <p:txBody>
          <a:bodyPr>
            <a:normAutofit/>
          </a:bodyPr>
          <a:lstStyle/>
          <a:p>
            <a:pPr marL="0" indent="0" algn="ctr">
              <a:buNone/>
            </a:pPr>
            <a:r>
              <a:rPr lang="pl-PL" sz="4000" dirty="0"/>
              <a:t>*Szef rządu- Przewodniczący komisji Jean </a:t>
            </a:r>
          </a:p>
          <a:p>
            <a:pPr marL="0" indent="0" algn="ctr">
              <a:buNone/>
            </a:pPr>
            <a:r>
              <a:rPr lang="pl-PL" sz="4000" dirty="0" smtClean="0"/>
              <a:t>Chaude Juncker</a:t>
            </a:r>
            <a:endParaRPr lang="pl-PL" sz="4000" dirty="0"/>
          </a:p>
          <a:p>
            <a:pPr marL="0" indent="0" algn="ctr">
              <a:buNone/>
            </a:pPr>
            <a:r>
              <a:rPr lang="pl-PL" sz="4000" dirty="0"/>
              <a:t>*Przewodniczący rady Europejskiej- Donald Tusk</a:t>
            </a:r>
          </a:p>
          <a:p>
            <a:pPr marL="0" indent="0" algn="ctr">
              <a:buNone/>
            </a:pPr>
            <a:r>
              <a:rPr lang="pl-PL" sz="4000" dirty="0"/>
              <a:t>*Przewodniczący parlamentu- Antonio </a:t>
            </a:r>
            <a:r>
              <a:rPr lang="pl-PL" sz="4000" dirty="0" err="1"/>
              <a:t>Tajani</a:t>
            </a:r>
            <a:r>
              <a:rPr lang="pl-PL" sz="4000" dirty="0"/>
              <a:t> </a:t>
            </a:r>
          </a:p>
        </p:txBody>
      </p:sp>
    </p:spTree>
    <p:extLst>
      <p:ext uri="{BB962C8B-B14F-4D97-AF65-F5344CB8AC3E}">
        <p14:creationId xmlns="" xmlns:p14="http://schemas.microsoft.com/office/powerpoint/2010/main" val="4011212329"/>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9DB8EB9-E636-4D9E-BC8D-BFAD2F1788AF}"/>
              </a:ext>
            </a:extLst>
          </p:cNvPr>
          <p:cNvSpPr>
            <a:spLocks noGrp="1"/>
          </p:cNvSpPr>
          <p:nvPr>
            <p:ph type="title"/>
          </p:nvPr>
        </p:nvSpPr>
        <p:spPr/>
        <p:txBody>
          <a:bodyPr/>
          <a:lstStyle/>
          <a:p>
            <a:pPr algn="ctr"/>
            <a:r>
              <a:rPr lang="pl-PL" b="1" i="1" dirty="0">
                <a:solidFill>
                  <a:srgbClr val="002060"/>
                </a:solidFill>
                <a:effectLst>
                  <a:outerShdw blurRad="38100" dist="38100" dir="2700000" algn="tl">
                    <a:srgbClr val="000000">
                      <a:alpha val="43137"/>
                    </a:srgbClr>
                  </a:outerShdw>
                </a:effectLst>
              </a:rPr>
              <a:t>JEDNOSTKA MONETARNA:</a:t>
            </a:r>
            <a:br>
              <a:rPr lang="pl-PL" b="1" i="1" dirty="0">
                <a:solidFill>
                  <a:srgbClr val="002060"/>
                </a:solidFill>
                <a:effectLst>
                  <a:outerShdw blurRad="38100" dist="38100" dir="2700000" algn="tl">
                    <a:srgbClr val="000000">
                      <a:alpha val="43137"/>
                    </a:srgbClr>
                  </a:outerShdw>
                </a:effectLst>
              </a:rPr>
            </a:br>
            <a:endParaRPr lang="pl-PL" b="1" i="1" dirty="0">
              <a:solidFill>
                <a:srgbClr val="002060"/>
              </a:solidFill>
              <a:effectLst>
                <a:outerShdw blurRad="38100" dist="38100" dir="2700000" algn="tl">
                  <a:srgbClr val="000000">
                    <a:alpha val="43137"/>
                  </a:srgbClr>
                </a:outerShdw>
              </a:effectLst>
            </a:endParaRPr>
          </a:p>
        </p:txBody>
      </p:sp>
      <p:sp>
        <p:nvSpPr>
          <p:cNvPr id="3" name="Symbol zastępczy zawartości 2">
            <a:extLst>
              <a:ext uri="{FF2B5EF4-FFF2-40B4-BE49-F238E27FC236}">
                <a16:creationId xmlns="" xmlns:a16="http://schemas.microsoft.com/office/drawing/2014/main" id="{83D085E7-29C9-451F-BD66-195DE02ED742}"/>
              </a:ext>
            </a:extLst>
          </p:cNvPr>
          <p:cNvSpPr>
            <a:spLocks noGrp="1"/>
          </p:cNvSpPr>
          <p:nvPr>
            <p:ph idx="1"/>
          </p:nvPr>
        </p:nvSpPr>
        <p:spPr>
          <a:xfrm>
            <a:off x="838200" y="1258957"/>
            <a:ext cx="10515600" cy="4918006"/>
          </a:xfrm>
        </p:spPr>
        <p:txBody>
          <a:bodyPr>
            <a:normAutofit/>
          </a:bodyPr>
          <a:lstStyle/>
          <a:p>
            <a:pPr marL="0" indent="0" algn="ctr">
              <a:buNone/>
            </a:pPr>
            <a:r>
              <a:rPr lang="pl-PL" sz="3600" dirty="0"/>
              <a:t>euro (EUR), forint węgierski (HUF), funt brytyjski (GBP),</a:t>
            </a:r>
          </a:p>
          <a:p>
            <a:pPr marL="0" indent="0" algn="ctr">
              <a:buNone/>
            </a:pPr>
            <a:r>
              <a:rPr lang="pl-PL" sz="3600" dirty="0"/>
              <a:t>funt gibraltarski (GIP), korona czeska (CZK), korona duńska (DKK), korona szwedzka (SEK), kuna chorwacka </a:t>
            </a:r>
          </a:p>
          <a:p>
            <a:pPr marL="0" indent="0" algn="ctr">
              <a:buNone/>
            </a:pPr>
            <a:r>
              <a:rPr lang="pl-PL" sz="3600" dirty="0"/>
              <a:t>(HRK), lej rumuński (RON)</a:t>
            </a:r>
          </a:p>
        </p:txBody>
      </p:sp>
    </p:spTree>
    <p:extLst>
      <p:ext uri="{BB962C8B-B14F-4D97-AF65-F5344CB8AC3E}">
        <p14:creationId xmlns="" xmlns:p14="http://schemas.microsoft.com/office/powerpoint/2010/main" val="1814496511"/>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932973C0-E8A9-47FC-A289-E9F5E2DA1F06}"/>
              </a:ext>
            </a:extLst>
          </p:cNvPr>
          <p:cNvSpPr>
            <a:spLocks noGrp="1"/>
          </p:cNvSpPr>
          <p:nvPr>
            <p:ph idx="1"/>
          </p:nvPr>
        </p:nvSpPr>
        <p:spPr>
          <a:xfrm>
            <a:off x="838200" y="1749287"/>
            <a:ext cx="10515600" cy="4427676"/>
          </a:xfrm>
        </p:spPr>
        <p:txBody>
          <a:bodyPr>
            <a:normAutofit/>
          </a:bodyPr>
          <a:lstStyle/>
          <a:p>
            <a:pPr marL="0" indent="0" algn="ctr">
              <a:buNone/>
            </a:pPr>
            <a:r>
              <a:rPr lang="pl-PL" sz="4400" b="1" i="1" dirty="0">
                <a:effectLst>
                  <a:outerShdw blurRad="38100" dist="38100" dir="2700000" algn="tl">
                    <a:srgbClr val="000000">
                      <a:alpha val="43137"/>
                    </a:srgbClr>
                  </a:outerShdw>
                </a:effectLst>
              </a:rPr>
              <a:t>POLACY NA </a:t>
            </a:r>
          </a:p>
          <a:p>
            <a:pPr marL="0" indent="0" algn="ctr">
              <a:buNone/>
            </a:pPr>
            <a:r>
              <a:rPr lang="pl-PL" sz="4400" b="1" i="1" dirty="0">
                <a:effectLst>
                  <a:outerShdw blurRad="38100" dist="38100" dir="2700000" algn="tl">
                    <a:srgbClr val="000000">
                      <a:alpha val="43137"/>
                    </a:srgbClr>
                  </a:outerShdw>
                </a:effectLst>
              </a:rPr>
              <a:t>STANOWISKACH </a:t>
            </a:r>
          </a:p>
          <a:p>
            <a:pPr marL="0" indent="0" algn="ctr">
              <a:buNone/>
            </a:pPr>
            <a:r>
              <a:rPr lang="pl-PL" sz="4400" b="1" i="1" dirty="0">
                <a:effectLst>
                  <a:outerShdw blurRad="38100" dist="38100" dir="2700000" algn="tl">
                    <a:srgbClr val="000000">
                      <a:alpha val="43137"/>
                    </a:srgbClr>
                  </a:outerShdw>
                </a:effectLst>
              </a:rPr>
              <a:t>W </a:t>
            </a:r>
            <a:r>
              <a:rPr lang="pl-PL" sz="4400" b="1" i="1" dirty="0" smtClean="0">
                <a:effectLst>
                  <a:outerShdw blurRad="38100" dist="38100" dir="2700000" algn="tl">
                    <a:srgbClr val="000000">
                      <a:alpha val="43137"/>
                    </a:srgbClr>
                  </a:outerShdw>
                </a:effectLst>
              </a:rPr>
              <a:t>UNII</a:t>
            </a:r>
            <a:endParaRPr lang="pl-PL" sz="4400" b="1" i="1" dirty="0">
              <a:effectLst>
                <a:outerShdw blurRad="38100" dist="38100" dir="2700000" algn="tl">
                  <a:srgbClr val="000000">
                    <a:alpha val="43137"/>
                  </a:srgbClr>
                </a:outerShdw>
              </a:effectLst>
            </a:endParaRPr>
          </a:p>
          <a:p>
            <a:pPr marL="0" indent="0" algn="ctr">
              <a:buNone/>
            </a:pPr>
            <a:r>
              <a:rPr lang="pl-PL" sz="4400" b="1" i="1" dirty="0">
                <a:effectLst>
                  <a:outerShdw blurRad="38100" dist="38100" dir="2700000" algn="tl">
                    <a:srgbClr val="000000">
                      <a:alpha val="43137"/>
                    </a:srgbClr>
                  </a:outerShdw>
                </a:effectLst>
              </a:rPr>
              <a:t>EUROPEJSKIEJ </a:t>
            </a:r>
          </a:p>
        </p:txBody>
      </p:sp>
    </p:spTree>
    <p:extLst>
      <p:ext uri="{BB962C8B-B14F-4D97-AF65-F5344CB8AC3E}">
        <p14:creationId xmlns="" xmlns:p14="http://schemas.microsoft.com/office/powerpoint/2010/main" val="676712891"/>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1DD07D07-71E8-4FF6-B20A-3ACFD18ABB8B}"/>
              </a:ext>
            </a:extLst>
          </p:cNvPr>
          <p:cNvSpPr>
            <a:spLocks noGrp="1"/>
          </p:cNvSpPr>
          <p:nvPr>
            <p:ph idx="1"/>
          </p:nvPr>
        </p:nvSpPr>
        <p:spPr>
          <a:xfrm>
            <a:off x="838200" y="291548"/>
            <a:ext cx="10515600" cy="5885415"/>
          </a:xfrm>
        </p:spPr>
        <p:txBody>
          <a:bodyPr>
            <a:normAutofit/>
          </a:bodyPr>
          <a:lstStyle/>
          <a:p>
            <a:pPr marL="0" indent="0" algn="ctr">
              <a:buNone/>
            </a:pPr>
            <a:r>
              <a:rPr lang="pl-PL" sz="4400" b="1" i="1" dirty="0">
                <a:effectLst>
                  <a:outerShdw blurRad="38100" dist="38100" dir="2700000" algn="tl">
                    <a:srgbClr val="000000">
                      <a:alpha val="43137"/>
                    </a:srgbClr>
                  </a:outerShdw>
                </a:effectLst>
              </a:rPr>
              <a:t>Donald Tusk- Przewodniczący Rady </a:t>
            </a:r>
          </a:p>
          <a:p>
            <a:pPr marL="0" indent="0" algn="ctr">
              <a:buNone/>
            </a:pPr>
            <a:r>
              <a:rPr lang="pl-PL" sz="4400" b="1" i="1" dirty="0">
                <a:effectLst>
                  <a:outerShdw blurRad="38100" dist="38100" dir="2700000" algn="tl">
                    <a:srgbClr val="000000">
                      <a:alpha val="43137"/>
                    </a:srgbClr>
                  </a:outerShdw>
                </a:effectLst>
              </a:rPr>
              <a:t>Europejskiej </a:t>
            </a:r>
          </a:p>
          <a:p>
            <a:pPr marL="0" indent="0" algn="ctr">
              <a:buNone/>
            </a:pPr>
            <a:endParaRPr lang="pl-PL" sz="4400" b="1" i="1" dirty="0">
              <a:effectLst>
                <a:outerShdw blurRad="38100" dist="38100" dir="2700000" algn="tl">
                  <a:srgbClr val="000000">
                    <a:alpha val="43137"/>
                  </a:srgbClr>
                </a:outerShdw>
              </a:effectLst>
            </a:endParaRPr>
          </a:p>
        </p:txBody>
      </p:sp>
      <p:pic>
        <p:nvPicPr>
          <p:cNvPr id="5" name="Obraz 4">
            <a:extLst>
              <a:ext uri="{FF2B5EF4-FFF2-40B4-BE49-F238E27FC236}">
                <a16:creationId xmlns="" xmlns:a16="http://schemas.microsoft.com/office/drawing/2014/main" id="{D6CB79FF-B024-47E6-BBA1-3EA72B896575}"/>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52730" y="1813162"/>
            <a:ext cx="3260035" cy="4676423"/>
          </a:xfrm>
          <a:prstGeom prst="rect">
            <a:avLst/>
          </a:prstGeom>
        </p:spPr>
      </p:pic>
    </p:spTree>
    <p:extLst>
      <p:ext uri="{BB962C8B-B14F-4D97-AF65-F5344CB8AC3E}">
        <p14:creationId xmlns="" xmlns:p14="http://schemas.microsoft.com/office/powerpoint/2010/main" val="3642873445"/>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7F2B0B62-9635-4D27-9B5D-9A54B85A0973}"/>
              </a:ext>
            </a:extLst>
          </p:cNvPr>
          <p:cNvSpPr>
            <a:spLocks noGrp="1"/>
          </p:cNvSpPr>
          <p:nvPr>
            <p:ph idx="1"/>
          </p:nvPr>
        </p:nvSpPr>
        <p:spPr>
          <a:xfrm>
            <a:off x="838200" y="490330"/>
            <a:ext cx="10515600" cy="5686633"/>
          </a:xfrm>
        </p:spPr>
        <p:txBody>
          <a:bodyPr>
            <a:normAutofit/>
          </a:bodyPr>
          <a:lstStyle/>
          <a:p>
            <a:pPr marL="0" indent="0" algn="ctr">
              <a:buNone/>
            </a:pPr>
            <a:r>
              <a:rPr lang="pl-PL" sz="4400" b="1" i="1" dirty="0"/>
              <a:t>Elżbieta Bieńkowska- Europejski komisarz</a:t>
            </a:r>
          </a:p>
          <a:p>
            <a:pPr marL="0" indent="0" algn="ctr">
              <a:buNone/>
            </a:pPr>
            <a:r>
              <a:rPr lang="pl-PL" sz="4400" b="1" i="1" dirty="0"/>
              <a:t>ds. Rynku Wewnętrznego i Usług</a:t>
            </a:r>
          </a:p>
          <a:p>
            <a:pPr marL="0" indent="0" algn="ctr">
              <a:buNone/>
            </a:pPr>
            <a:endParaRPr lang="pl-PL" sz="4400" b="1" i="1" dirty="0"/>
          </a:p>
        </p:txBody>
      </p:sp>
      <p:pic>
        <p:nvPicPr>
          <p:cNvPr id="5" name="Obraz 4">
            <a:extLst>
              <a:ext uri="{FF2B5EF4-FFF2-40B4-BE49-F238E27FC236}">
                <a16:creationId xmlns="" xmlns:a16="http://schemas.microsoft.com/office/drawing/2014/main" id="{A63152E3-2FE0-4808-A56F-28F63AAB285D}"/>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505739" y="1911625"/>
            <a:ext cx="3180522" cy="4770783"/>
          </a:xfrm>
          <a:prstGeom prst="rect">
            <a:avLst/>
          </a:prstGeom>
        </p:spPr>
      </p:pic>
    </p:spTree>
    <p:extLst>
      <p:ext uri="{BB962C8B-B14F-4D97-AF65-F5344CB8AC3E}">
        <p14:creationId xmlns="" xmlns:p14="http://schemas.microsoft.com/office/powerpoint/2010/main" val="2676333849"/>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7373DED-5F5F-4F70-BD12-AF06EDF68763}"/>
              </a:ext>
            </a:extLst>
          </p:cNvPr>
          <p:cNvSpPr>
            <a:spLocks noGrp="1"/>
          </p:cNvSpPr>
          <p:nvPr>
            <p:ph type="title"/>
          </p:nvPr>
        </p:nvSpPr>
        <p:spPr/>
        <p:txBody>
          <a:bodyPr>
            <a:normAutofit fontScale="90000"/>
          </a:bodyPr>
          <a:lstStyle/>
          <a:p>
            <a:pPr algn="ctr"/>
            <a:r>
              <a:rPr lang="pl-PL" b="1" i="1" dirty="0">
                <a:effectLst>
                  <a:outerShdw blurRad="38100" dist="38100" dir="2700000" algn="tl">
                    <a:srgbClr val="000000">
                      <a:alpha val="43137"/>
                    </a:srgbClr>
                  </a:outerShdw>
                </a:effectLst>
              </a:rPr>
              <a:t>Jerzy Buzek- Przewodniczący Parlamentu </a:t>
            </a:r>
            <a:br>
              <a:rPr lang="pl-PL" b="1" i="1" dirty="0">
                <a:effectLst>
                  <a:outerShdw blurRad="38100" dist="38100" dir="2700000" algn="tl">
                    <a:srgbClr val="000000">
                      <a:alpha val="43137"/>
                    </a:srgbClr>
                  </a:outerShdw>
                </a:effectLst>
              </a:rPr>
            </a:br>
            <a:r>
              <a:rPr lang="pl-PL" b="1" i="1" dirty="0">
                <a:effectLst>
                  <a:outerShdw blurRad="38100" dist="38100" dir="2700000" algn="tl">
                    <a:srgbClr val="000000">
                      <a:alpha val="43137"/>
                    </a:srgbClr>
                  </a:outerShdw>
                </a:effectLst>
              </a:rPr>
              <a:t>Europejskiego (od 14 lipca 2009 do 17 stycznia 2012)</a:t>
            </a:r>
          </a:p>
        </p:txBody>
      </p:sp>
      <p:pic>
        <p:nvPicPr>
          <p:cNvPr id="8" name="Symbol zastępczy zawartości 7">
            <a:extLst>
              <a:ext uri="{FF2B5EF4-FFF2-40B4-BE49-F238E27FC236}">
                <a16:creationId xmlns="" xmlns:a16="http://schemas.microsoft.com/office/drawing/2014/main" id="{0512A651-A652-41BF-B499-CADD724576CA}"/>
              </a:ext>
            </a:extLst>
          </p:cNvPr>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4070650" y="1825625"/>
            <a:ext cx="4050700" cy="4351338"/>
          </a:xfrm>
        </p:spPr>
      </p:pic>
    </p:spTree>
    <p:extLst>
      <p:ext uri="{BB962C8B-B14F-4D97-AF65-F5344CB8AC3E}">
        <p14:creationId xmlns="" xmlns:p14="http://schemas.microsoft.com/office/powerpoint/2010/main" val="2851847070"/>
      </p:ext>
    </p:extLst>
  </p:cSld>
  <p:clrMapOvr>
    <a:masterClrMapping/>
  </p:clrMapOvr>
  <mc:AlternateContent xmlns:mc="http://schemas.openxmlformats.org/markup-compatibility/2006">
    <mc:Choice xmlns="" xmlns:p14="http://schemas.microsoft.com/office/powerpoint/2010/main" Requires="p14">
      <p:transition p14:dur="250">
        <p:fade/>
        <p:sndAc>
          <p:stSnd>
            <p:snd r:embed="rId4" name="click.wav"/>
          </p:stSnd>
        </p:sndAc>
      </p:transition>
    </mc:Choice>
    <mc:Fallback>
      <p:transition>
        <p:fade/>
        <p:sndAc>
          <p:stSnd>
            <p:snd r:embed="rId2" name="click.wav"/>
          </p:stSnd>
        </p:sndAc>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224B347A-2529-46FC-AB2C-622C0B8EE54A}"/>
              </a:ext>
            </a:extLst>
          </p:cNvPr>
          <p:cNvSpPr>
            <a:spLocks noGrp="1"/>
          </p:cNvSpPr>
          <p:nvPr>
            <p:ph idx="1"/>
          </p:nvPr>
        </p:nvSpPr>
        <p:spPr>
          <a:xfrm>
            <a:off x="838200" y="331304"/>
            <a:ext cx="10515600" cy="5845659"/>
          </a:xfrm>
        </p:spPr>
        <p:txBody>
          <a:bodyPr>
            <a:normAutofit/>
          </a:bodyPr>
          <a:lstStyle/>
          <a:p>
            <a:pPr marL="0" indent="0" algn="ctr">
              <a:buNone/>
            </a:pPr>
            <a:r>
              <a:rPr lang="pl-PL" sz="4400" b="1" i="1" dirty="0"/>
              <a:t>,,Karta praw podstawowych Unii</a:t>
            </a:r>
          </a:p>
          <a:p>
            <a:pPr marL="0" indent="0" algn="ctr">
              <a:buNone/>
            </a:pPr>
            <a:r>
              <a:rPr lang="pl-PL" sz="4400" b="1" i="1" dirty="0"/>
              <a:t>Europejskiej’’</a:t>
            </a:r>
          </a:p>
          <a:p>
            <a:pPr marL="0" indent="0" algn="ctr">
              <a:buNone/>
            </a:pPr>
            <a:r>
              <a:rPr lang="pl-PL" sz="4000" b="1" dirty="0">
                <a:effectLst>
                  <a:outerShdw blurRad="38100" dist="38100" dir="2700000" algn="tl">
                    <a:srgbClr val="000000">
                      <a:alpha val="43137"/>
                    </a:srgbClr>
                  </a:outerShdw>
                </a:effectLst>
              </a:rPr>
              <a:t>Dotyczy wszystkich działań UE 54 artykuły </a:t>
            </a:r>
          </a:p>
          <a:p>
            <a:pPr marL="0" indent="0" algn="ctr">
              <a:buNone/>
            </a:pPr>
            <a:r>
              <a:rPr lang="pl-PL" sz="4000" b="1" dirty="0">
                <a:effectLst>
                  <a:outerShdw blurRad="38100" dist="38100" dir="2700000" algn="tl">
                    <a:srgbClr val="000000">
                      <a:alpha val="43137"/>
                    </a:srgbClr>
                  </a:outerShdw>
                </a:effectLst>
              </a:rPr>
              <a:t>zebrane w 6 preambułach:</a:t>
            </a:r>
          </a:p>
          <a:p>
            <a:pPr marL="0" indent="0" algn="ctr">
              <a:buNone/>
            </a:pPr>
            <a:r>
              <a:rPr lang="pl-PL" sz="4000" b="1" i="1" dirty="0">
                <a:solidFill>
                  <a:srgbClr val="0070C0"/>
                </a:solidFill>
                <a:effectLst>
                  <a:outerShdw blurRad="38100" dist="38100" dir="2700000" algn="tl">
                    <a:srgbClr val="000000">
                      <a:alpha val="43137"/>
                    </a:srgbClr>
                  </a:outerShdw>
                </a:effectLst>
              </a:rPr>
              <a:t>1.Godność 2.Wolność 3.Równość</a:t>
            </a:r>
          </a:p>
          <a:p>
            <a:pPr marL="0" indent="0" algn="ctr">
              <a:buNone/>
            </a:pPr>
            <a:r>
              <a:rPr lang="pl-PL" sz="4000" b="1" i="1" dirty="0">
                <a:solidFill>
                  <a:srgbClr val="0070C0"/>
                </a:solidFill>
                <a:effectLst>
                  <a:outerShdw blurRad="38100" dist="38100" dir="2700000" algn="tl">
                    <a:srgbClr val="000000">
                      <a:alpha val="43137"/>
                    </a:srgbClr>
                  </a:outerShdw>
                </a:effectLst>
              </a:rPr>
              <a:t>4.Solidarność 5.Prawa obywatelskie </a:t>
            </a:r>
          </a:p>
          <a:p>
            <a:pPr marL="0" indent="0" algn="ctr">
              <a:buNone/>
            </a:pPr>
            <a:r>
              <a:rPr lang="pl-PL" sz="4000" b="1" i="1" dirty="0">
                <a:solidFill>
                  <a:srgbClr val="0070C0"/>
                </a:solidFill>
                <a:effectLst>
                  <a:outerShdw blurRad="38100" dist="38100" dir="2700000" algn="tl">
                    <a:srgbClr val="000000">
                      <a:alpha val="43137"/>
                    </a:srgbClr>
                  </a:outerShdw>
                </a:effectLst>
              </a:rPr>
              <a:t>6.Wymiar sprawiedliwości</a:t>
            </a:r>
          </a:p>
        </p:txBody>
      </p:sp>
    </p:spTree>
    <p:extLst>
      <p:ext uri="{BB962C8B-B14F-4D97-AF65-F5344CB8AC3E}">
        <p14:creationId xmlns="" xmlns:p14="http://schemas.microsoft.com/office/powerpoint/2010/main" val="3228303228"/>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CEFD123-8CCB-42CE-8BD9-730FAB6DEDFC}"/>
              </a:ext>
            </a:extLst>
          </p:cNvPr>
          <p:cNvSpPr>
            <a:spLocks noGrp="1"/>
          </p:cNvSpPr>
          <p:nvPr>
            <p:ph type="title"/>
          </p:nvPr>
        </p:nvSpPr>
        <p:spPr/>
        <p:txBody>
          <a:bodyPr>
            <a:normAutofit fontScale="90000"/>
          </a:bodyPr>
          <a:lstStyle/>
          <a:p>
            <a:r>
              <a:rPr lang="pl-PL" b="1" dirty="0"/>
              <a:t>1970–1979</a:t>
            </a:r>
            <a:r>
              <a:rPr lang="pl-PL" dirty="0"/>
              <a:t/>
            </a:r>
            <a:br>
              <a:rPr lang="pl-PL" dirty="0"/>
            </a:br>
            <a:r>
              <a:rPr lang="pl-PL" b="1" i="1" u="sng" dirty="0">
                <a:solidFill>
                  <a:srgbClr val="0070C0"/>
                </a:solidFill>
              </a:rPr>
              <a:t>Coraz większa wspólnota – pierwsze rozszerzenie</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0D3E5985-A4E5-4166-B1A6-427E7C0EE589}"/>
              </a:ext>
            </a:extLst>
          </p:cNvPr>
          <p:cNvSpPr>
            <a:spLocks noGrp="1"/>
          </p:cNvSpPr>
          <p:nvPr>
            <p:ph idx="1"/>
          </p:nvPr>
        </p:nvSpPr>
        <p:spPr/>
        <p:txBody>
          <a:bodyPr>
            <a:noAutofit/>
          </a:bodyPr>
          <a:lstStyle/>
          <a:p>
            <a:pPr marL="0" indent="0" algn="ctr">
              <a:buNone/>
            </a:pPr>
            <a:r>
              <a:rPr lang="pl-PL" sz="2500" dirty="0"/>
              <a:t>Dania, Irlandia i Wielka Brytania przystępują do Unii Europejskiej 1 stycznia 1973 r. powiększając tym samym liczbę jej członków do dziewięciu. W następstwie krótkiej, lecz brutalnej wojny arabsko-izraelskiej w październiku 1973 r. rozpoczyna się kryzys energetyczny i problemy gospodarcze w Europie. Wraz z obaleniem portugalskiego reżimu Salazara w 1974 r. i – rok później – śmiercią generała Franco w Hiszpanii kresu dobiegają ostatnie prawicowe dyktatury w Europie. Dzięki polityce regionalnej UE ogromne sumy zaczynają napływać do biedniejszych regionów, wspierając tworzenie miejsc pracy i infrastruktury. Parlament Europejski umacnia swój wpływ na sprawy unijne, a w 1979 r. obywatele po raz pierwszy wybierają jego członków w bezpośrednich wyborach. W latach 70. nasila się walka z zanieczyszczeniem środowiska. UE przyjmuje przepisy dotyczące ochrony środowiska, po raz pierwszy wprowadzając pojęcie „zanieczyszczający płaci”.</a:t>
            </a:r>
          </a:p>
        </p:txBody>
      </p:sp>
    </p:spTree>
    <p:extLst>
      <p:ext uri="{BB962C8B-B14F-4D97-AF65-F5344CB8AC3E}">
        <p14:creationId xmlns="" xmlns:p14="http://schemas.microsoft.com/office/powerpoint/2010/main" val="2560454393"/>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25BAE08-D259-456C-A76B-07F8DF4E6610}"/>
              </a:ext>
            </a:extLst>
          </p:cNvPr>
          <p:cNvSpPr>
            <a:spLocks noGrp="1"/>
          </p:cNvSpPr>
          <p:nvPr>
            <p:ph type="title"/>
          </p:nvPr>
        </p:nvSpPr>
        <p:spPr/>
        <p:txBody>
          <a:bodyPr/>
          <a:lstStyle/>
          <a:p>
            <a:pPr algn="ctr"/>
            <a:r>
              <a:rPr lang="pl-PL" b="1" i="1" dirty="0">
                <a:solidFill>
                  <a:schemeClr val="bg2">
                    <a:lumMod val="25000"/>
                  </a:schemeClr>
                </a:solidFill>
                <a:effectLst>
                  <a:outerShdw blurRad="38100" dist="38100" dir="2700000" algn="tl">
                    <a:srgbClr val="000000">
                      <a:alpha val="43137"/>
                    </a:srgbClr>
                  </a:outerShdw>
                </a:effectLst>
              </a:rPr>
              <a:t>W projekcie udział brali:</a:t>
            </a:r>
            <a:br>
              <a:rPr lang="pl-PL" b="1" i="1" dirty="0">
                <a:solidFill>
                  <a:schemeClr val="bg2">
                    <a:lumMod val="25000"/>
                  </a:schemeClr>
                </a:solidFill>
                <a:effectLst>
                  <a:outerShdw blurRad="38100" dist="38100" dir="2700000" algn="tl">
                    <a:srgbClr val="000000">
                      <a:alpha val="43137"/>
                    </a:srgbClr>
                  </a:outerShdw>
                </a:effectLst>
              </a:rPr>
            </a:br>
            <a:endParaRPr lang="pl-PL" b="1" i="1" dirty="0">
              <a:solidFill>
                <a:schemeClr val="bg2">
                  <a:lumMod val="25000"/>
                </a:schemeClr>
              </a:solidFill>
              <a:effectLst>
                <a:outerShdw blurRad="38100" dist="38100" dir="2700000" algn="tl">
                  <a:srgbClr val="000000">
                    <a:alpha val="43137"/>
                  </a:srgbClr>
                </a:outerShdw>
              </a:effectLst>
            </a:endParaRPr>
          </a:p>
        </p:txBody>
      </p:sp>
      <p:sp>
        <p:nvSpPr>
          <p:cNvPr id="3" name="Symbol zastępczy zawartości 2">
            <a:extLst>
              <a:ext uri="{FF2B5EF4-FFF2-40B4-BE49-F238E27FC236}">
                <a16:creationId xmlns="" xmlns:a16="http://schemas.microsoft.com/office/drawing/2014/main" id="{4EE3540A-07E6-4F77-8F64-7DD03E3831A0}"/>
              </a:ext>
            </a:extLst>
          </p:cNvPr>
          <p:cNvSpPr>
            <a:spLocks noGrp="1"/>
          </p:cNvSpPr>
          <p:nvPr>
            <p:ph idx="1"/>
          </p:nvPr>
        </p:nvSpPr>
        <p:spPr/>
        <p:txBody>
          <a:bodyPr>
            <a:normAutofit/>
          </a:bodyPr>
          <a:lstStyle/>
          <a:p>
            <a:pPr marL="0" indent="0" algn="ctr">
              <a:buNone/>
            </a:pPr>
            <a:r>
              <a:rPr lang="pl-PL" sz="3600" b="1" dirty="0">
                <a:solidFill>
                  <a:srgbClr val="002060"/>
                </a:solidFill>
              </a:rPr>
              <a:t>Daria Orzechowska              Krzysztof Czarnecki</a:t>
            </a:r>
          </a:p>
          <a:p>
            <a:pPr marL="0" indent="0" algn="ctr">
              <a:buNone/>
            </a:pPr>
            <a:r>
              <a:rPr lang="pl-PL" sz="3600" b="1" dirty="0">
                <a:solidFill>
                  <a:srgbClr val="002060"/>
                </a:solidFill>
              </a:rPr>
              <a:t>Ilona Kaniecka                       Radosław Wajs</a:t>
            </a:r>
          </a:p>
          <a:p>
            <a:pPr marL="0" indent="0" algn="ctr">
              <a:buNone/>
            </a:pPr>
            <a:r>
              <a:rPr lang="pl-PL" sz="3600" b="1" dirty="0">
                <a:solidFill>
                  <a:srgbClr val="002060"/>
                </a:solidFill>
              </a:rPr>
              <a:t>Roksana Czeszejko                Damian Paluch</a:t>
            </a:r>
          </a:p>
          <a:p>
            <a:pPr marL="0" indent="0" algn="ctr">
              <a:buNone/>
            </a:pPr>
            <a:r>
              <a:rPr lang="pl-PL" sz="3600" b="1" dirty="0" smtClean="0">
                <a:solidFill>
                  <a:srgbClr val="002060"/>
                </a:solidFill>
              </a:rPr>
              <a:t>Julia Wiśniewska                   Denis </a:t>
            </a:r>
            <a:r>
              <a:rPr lang="pl-PL" sz="3600" b="1" dirty="0">
                <a:solidFill>
                  <a:srgbClr val="002060"/>
                </a:solidFill>
              </a:rPr>
              <a:t>Brzozowski </a:t>
            </a:r>
          </a:p>
        </p:txBody>
      </p:sp>
    </p:spTree>
    <p:extLst>
      <p:ext uri="{BB962C8B-B14F-4D97-AF65-F5344CB8AC3E}">
        <p14:creationId xmlns="" xmlns:p14="http://schemas.microsoft.com/office/powerpoint/2010/main" val="3212151733"/>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7F6C991C-3AF2-4198-8A7E-64425F609A64}"/>
              </a:ext>
            </a:extLst>
          </p:cNvPr>
          <p:cNvSpPr>
            <a:spLocks noGrp="1"/>
          </p:cNvSpPr>
          <p:nvPr>
            <p:ph idx="1"/>
          </p:nvPr>
        </p:nvSpPr>
        <p:spPr>
          <a:xfrm>
            <a:off x="838200" y="1789043"/>
            <a:ext cx="10515600" cy="4387920"/>
          </a:xfrm>
        </p:spPr>
        <p:txBody>
          <a:bodyPr>
            <a:normAutofit/>
          </a:bodyPr>
          <a:lstStyle/>
          <a:p>
            <a:pPr marL="0" indent="0" algn="ctr">
              <a:buNone/>
            </a:pPr>
            <a:endParaRPr lang="pl-PL" sz="4400" b="1" i="1" dirty="0">
              <a:solidFill>
                <a:srgbClr val="002060"/>
              </a:solidFill>
              <a:effectLst>
                <a:outerShdw blurRad="38100" dist="38100" dir="2700000" algn="tl">
                  <a:srgbClr val="000000">
                    <a:alpha val="43137"/>
                  </a:srgbClr>
                </a:outerShdw>
              </a:effectLst>
            </a:endParaRPr>
          </a:p>
          <a:p>
            <a:pPr marL="0" indent="0" algn="ctr">
              <a:buNone/>
            </a:pPr>
            <a:r>
              <a:rPr lang="pl-PL" sz="4800" b="1" i="1" dirty="0">
                <a:solidFill>
                  <a:srgbClr val="002060"/>
                </a:solidFill>
                <a:effectLst>
                  <a:outerShdw blurRad="38100" dist="38100" dir="2700000" algn="tl">
                    <a:srgbClr val="000000">
                      <a:alpha val="43137"/>
                    </a:srgbClr>
                  </a:outerShdw>
                </a:effectLst>
              </a:rPr>
              <a:t>Koordynator projektu:</a:t>
            </a:r>
          </a:p>
          <a:p>
            <a:pPr marL="0" indent="0" algn="ctr">
              <a:buNone/>
            </a:pPr>
            <a:r>
              <a:rPr lang="pl-PL" sz="4800" b="1" i="1" dirty="0">
                <a:solidFill>
                  <a:srgbClr val="002060"/>
                </a:solidFill>
                <a:effectLst>
                  <a:outerShdw blurRad="38100" dist="38100" dir="2700000" algn="tl">
                    <a:srgbClr val="000000">
                      <a:alpha val="43137"/>
                    </a:srgbClr>
                  </a:outerShdw>
                </a:effectLst>
              </a:rPr>
              <a:t>Pani Małgorzata Longinus </a:t>
            </a:r>
          </a:p>
        </p:txBody>
      </p:sp>
    </p:spTree>
    <p:extLst>
      <p:ext uri="{BB962C8B-B14F-4D97-AF65-F5344CB8AC3E}">
        <p14:creationId xmlns="" xmlns:p14="http://schemas.microsoft.com/office/powerpoint/2010/main" val="618483863"/>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9DCCBA0-CEC0-4CE7-85D3-C4ADBB1719BB}"/>
              </a:ext>
            </a:extLst>
          </p:cNvPr>
          <p:cNvSpPr>
            <a:spLocks noGrp="1"/>
          </p:cNvSpPr>
          <p:nvPr>
            <p:ph type="title"/>
          </p:nvPr>
        </p:nvSpPr>
        <p:spPr/>
        <p:txBody>
          <a:bodyPr>
            <a:normAutofit fontScale="90000"/>
          </a:bodyPr>
          <a:lstStyle/>
          <a:p>
            <a:r>
              <a:rPr lang="pl-PL" b="1" dirty="0"/>
              <a:t>1980–1989</a:t>
            </a:r>
            <a:br>
              <a:rPr lang="pl-PL" b="1" dirty="0"/>
            </a:br>
            <a:r>
              <a:rPr lang="pl-PL" b="1" i="1" u="sng" dirty="0">
                <a:solidFill>
                  <a:srgbClr val="0070C0"/>
                </a:solidFill>
              </a:rPr>
              <a:t>Zmiana oblicza Europy – upadek muru berlińskiego</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34F8ABE2-F9C7-4162-B161-855187FAB2BA}"/>
              </a:ext>
            </a:extLst>
          </p:cNvPr>
          <p:cNvSpPr>
            <a:spLocks noGrp="1"/>
          </p:cNvSpPr>
          <p:nvPr>
            <p:ph idx="1"/>
          </p:nvPr>
        </p:nvSpPr>
        <p:spPr/>
        <p:txBody>
          <a:bodyPr>
            <a:noAutofit/>
          </a:bodyPr>
          <a:lstStyle/>
          <a:p>
            <a:pPr marL="0" indent="0" algn="ctr">
              <a:buNone/>
            </a:pPr>
            <a:r>
              <a:rPr lang="pl-PL" dirty="0"/>
              <a:t>Po strajkach w stoczni gdańskiej latem 1980 r. związek zawodowy Solidarność i jego przywódca Lech Wałęsa urastają do rangi symbolu w Europie i na świecie. W 1981 r. Grecja staje się 10. państwem członkowskim UE, Hiszpania i Portugalia przystępują do niej pięć lat później. W 1986 r. dochodzi do podpisania Jednolitego aktu europejskiego. Jest to traktat tworzący podstawy dla szeroko zakrojonego sześcioletniego programu, mającego na celu usunięcie przeszkód dla wolnego przepływu handlu w UE, a w konsekwencji utworzenia „jednolitego rynku”. Wraz z upadkiem muru berlińskiego 9 listopada 1989 r. Europa przeżywa prawdziwy wstrząs polityczny. Po raz pierwszy od 28 lat otwierają się granice pomiędzy wschodnią i zachodnią częścią Niemiec, które w październiku 1990 r. ponownie się jednoczą.</a:t>
            </a:r>
          </a:p>
        </p:txBody>
      </p:sp>
    </p:spTree>
    <p:extLst>
      <p:ext uri="{BB962C8B-B14F-4D97-AF65-F5344CB8AC3E}">
        <p14:creationId xmlns="" xmlns:p14="http://schemas.microsoft.com/office/powerpoint/2010/main" val="3772285445"/>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2E3C56C-2483-4E4A-905F-0DF1F31AAC1B}"/>
              </a:ext>
            </a:extLst>
          </p:cNvPr>
          <p:cNvSpPr>
            <a:spLocks noGrp="1"/>
          </p:cNvSpPr>
          <p:nvPr>
            <p:ph type="title"/>
          </p:nvPr>
        </p:nvSpPr>
        <p:spPr>
          <a:xfrm>
            <a:off x="805249" y="381600"/>
            <a:ext cx="10515600" cy="1325563"/>
          </a:xfrm>
        </p:spPr>
        <p:txBody>
          <a:bodyPr>
            <a:normAutofit fontScale="90000"/>
          </a:bodyPr>
          <a:lstStyle/>
          <a:p>
            <a:r>
              <a:rPr lang="pl-PL" b="1" dirty="0"/>
              <a:t>1990–1999</a:t>
            </a:r>
            <a:r>
              <a:rPr lang="pl-PL" dirty="0"/>
              <a:t/>
            </a:r>
            <a:br>
              <a:rPr lang="pl-PL" dirty="0"/>
            </a:br>
            <a:r>
              <a:rPr lang="pl-PL" b="1" i="1" u="sng" dirty="0">
                <a:solidFill>
                  <a:srgbClr val="0070C0"/>
                </a:solidFill>
              </a:rPr>
              <a:t>Europa bez granic</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4B06935B-6A06-47AD-B4F2-9B611AF0712C}"/>
              </a:ext>
            </a:extLst>
          </p:cNvPr>
          <p:cNvSpPr>
            <a:spLocks noGrp="1"/>
          </p:cNvSpPr>
          <p:nvPr>
            <p:ph idx="1"/>
          </p:nvPr>
        </p:nvSpPr>
        <p:spPr/>
        <p:txBody>
          <a:bodyPr>
            <a:normAutofit fontScale="92500" lnSpcReduction="10000"/>
          </a:bodyPr>
          <a:lstStyle/>
          <a:p>
            <a:pPr marL="0" indent="0" algn="ctr">
              <a:buNone/>
            </a:pPr>
            <a:r>
              <a:rPr lang="pl-PL" dirty="0"/>
              <a:t>Upadek komunizmu w państwach Europy Środkowo-Wschodniej sprzyja zbliżeniu obywateli sąsiadujących ze sobą krajów. W 1993 r. ukończono proces tworzenia jednolitego rynku, w ramach którego obowiązują tzw. cztery swobody, czyli swoboda przepływu towarów, usług, osób i kapitału. W latach 90. wchodzą w życie kolejne dwa traktaty: w 1993 r. wchodzi w życie traktat z </a:t>
            </a:r>
            <a:r>
              <a:rPr lang="pl-PL" dirty="0" err="1"/>
              <a:t>Maastricht</a:t>
            </a:r>
            <a:r>
              <a:rPr lang="pl-PL" dirty="0"/>
              <a:t>, a w 1999 r. – Traktat Amsterdamski. Obywatele są zainteresowani kwestiami ochrony środowiska, a także współpracy w zakresie bezpieczeństwa i obrony. W 1995 r. Unii przybywa trzech nowych członków: Austria, Finlandia i Szwecja. Małe miasteczko w Luksemburgu daje nazwę układowi z </a:t>
            </a:r>
            <a:r>
              <a:rPr lang="pl-PL" dirty="0" err="1"/>
              <a:t>Schengen</a:t>
            </a:r>
            <a:r>
              <a:rPr lang="pl-PL" dirty="0"/>
              <a:t>, który stopniowo zapewni obywatelom możliwość podróżowania bez kontroli paszportowych na granicach. Dzięki wsparciu UE miliony młodych ludzi podejmują studia za granicą. Telefony komórkowe i </a:t>
            </a:r>
            <a:r>
              <a:rPr lang="pl-PL" dirty="0" err="1"/>
              <a:t>internet</a:t>
            </a:r>
            <a:r>
              <a:rPr lang="pl-PL" dirty="0"/>
              <a:t> ułatwiają komunikację coraz większej liczbie osób.</a:t>
            </a:r>
          </a:p>
        </p:txBody>
      </p:sp>
    </p:spTree>
    <p:extLst>
      <p:ext uri="{BB962C8B-B14F-4D97-AF65-F5344CB8AC3E}">
        <p14:creationId xmlns="" xmlns:p14="http://schemas.microsoft.com/office/powerpoint/2010/main" val="1123742647"/>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888E6E1-4FBA-448E-98EC-2DE4BE80437C}"/>
              </a:ext>
            </a:extLst>
          </p:cNvPr>
          <p:cNvSpPr>
            <a:spLocks noGrp="1"/>
          </p:cNvSpPr>
          <p:nvPr>
            <p:ph type="title"/>
          </p:nvPr>
        </p:nvSpPr>
        <p:spPr>
          <a:xfrm>
            <a:off x="838200" y="365125"/>
            <a:ext cx="10515600" cy="1325563"/>
          </a:xfrm>
        </p:spPr>
        <p:txBody>
          <a:bodyPr>
            <a:normAutofit fontScale="90000"/>
          </a:bodyPr>
          <a:lstStyle/>
          <a:p>
            <a:r>
              <a:rPr lang="pl-PL" b="1" dirty="0"/>
              <a:t>2000–2009</a:t>
            </a:r>
            <a:r>
              <a:rPr lang="pl-PL" dirty="0"/>
              <a:t/>
            </a:r>
            <a:br>
              <a:rPr lang="pl-PL" dirty="0"/>
            </a:br>
            <a:r>
              <a:rPr lang="pl-PL" b="1" i="1" u="sng" dirty="0">
                <a:solidFill>
                  <a:srgbClr val="0070C0"/>
                </a:solidFill>
              </a:rPr>
              <a:t>Dalszy rozwój</a:t>
            </a:r>
            <a:br>
              <a:rPr lang="pl-PL" b="1" i="1" u="sng" dirty="0">
                <a:solidFill>
                  <a:srgbClr val="0070C0"/>
                </a:solidFill>
              </a:rPr>
            </a:br>
            <a:endParaRPr lang="pl-PL" i="1" u="sng" dirty="0">
              <a:solidFill>
                <a:srgbClr val="0070C0"/>
              </a:solidFill>
            </a:endParaRPr>
          </a:p>
        </p:txBody>
      </p:sp>
      <p:sp>
        <p:nvSpPr>
          <p:cNvPr id="3" name="Symbol zastępczy zawartości 2">
            <a:extLst>
              <a:ext uri="{FF2B5EF4-FFF2-40B4-BE49-F238E27FC236}">
                <a16:creationId xmlns="" xmlns:a16="http://schemas.microsoft.com/office/drawing/2014/main" id="{69A72054-34DA-443E-9AAF-AC03BEFDEDBC}"/>
              </a:ext>
            </a:extLst>
          </p:cNvPr>
          <p:cNvSpPr>
            <a:spLocks noGrp="1"/>
          </p:cNvSpPr>
          <p:nvPr>
            <p:ph idx="1"/>
          </p:nvPr>
        </p:nvSpPr>
        <p:spPr/>
        <p:txBody>
          <a:bodyPr/>
          <a:lstStyle/>
          <a:p>
            <a:pPr marL="0" indent="0" algn="ctr">
              <a:buNone/>
            </a:pPr>
            <a:r>
              <a:rPr lang="pl-PL" dirty="0"/>
              <a:t>Nowa wspólna waluta zaczyna obowiązywać w wielu krajach. W tym dziesięcioleciu coraz więcej krajów przyjmie euro. Po zamachach terrorystycznych w Nowym Jorku i Waszyngtonie, data 11 września 2001 r. nieodłącznie kojarzy się z „wojną z terroryzmem”. Kraje UE podejmują coraz ściślejszą współpracę w walce z przestępczością. Przystąpienie aż 10 nowych państw do UE w 2004 r. uznano za kres podziałów politycznych pomiędzy Wschodem a Zachodem. W 2007 r. do Unii przystępują Bułgaria i Rumunia. We wrześniu 2008 r. w gospodarkę światową uderza kryzys finansowy. Wszystkie kraje UE ratyfikują traktat lizboński, który wchodzi w życie w 2009 r. Zapewnia on UE nowoczesne instytucje i skuteczne metody działania.</a:t>
            </a:r>
          </a:p>
        </p:txBody>
      </p:sp>
    </p:spTree>
    <p:extLst>
      <p:ext uri="{BB962C8B-B14F-4D97-AF65-F5344CB8AC3E}">
        <p14:creationId xmlns="" xmlns:p14="http://schemas.microsoft.com/office/powerpoint/2010/main" val="1095897086"/>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204CA5F-04DE-4718-827F-589D9BE8B1FC}"/>
              </a:ext>
            </a:extLst>
          </p:cNvPr>
          <p:cNvSpPr>
            <a:spLocks noGrp="1"/>
          </p:cNvSpPr>
          <p:nvPr>
            <p:ph type="title"/>
          </p:nvPr>
        </p:nvSpPr>
        <p:spPr/>
        <p:txBody>
          <a:bodyPr>
            <a:normAutofit fontScale="90000"/>
          </a:bodyPr>
          <a:lstStyle/>
          <a:p>
            <a:r>
              <a:rPr lang="pl-PL" b="1" dirty="0"/>
              <a:t>2010 – dziś</a:t>
            </a:r>
            <a:r>
              <a:rPr lang="pl-PL" dirty="0"/>
              <a:t/>
            </a:r>
            <a:br>
              <a:rPr lang="pl-PL" dirty="0"/>
            </a:br>
            <a:r>
              <a:rPr lang="pl-PL" b="1" i="1" u="sng" dirty="0">
                <a:solidFill>
                  <a:srgbClr val="0070C0"/>
                </a:solidFill>
              </a:rPr>
              <a:t>Dekada pełna wyzwań</a:t>
            </a:r>
            <a:r>
              <a:rPr lang="pl-PL" b="1" dirty="0"/>
              <a:t/>
            </a:r>
            <a:br>
              <a:rPr lang="pl-PL" b="1" dirty="0"/>
            </a:br>
            <a:endParaRPr lang="pl-PL" dirty="0"/>
          </a:p>
        </p:txBody>
      </p:sp>
      <p:sp>
        <p:nvSpPr>
          <p:cNvPr id="3" name="Symbol zastępczy zawartości 2">
            <a:extLst>
              <a:ext uri="{FF2B5EF4-FFF2-40B4-BE49-F238E27FC236}">
                <a16:creationId xmlns="" xmlns:a16="http://schemas.microsoft.com/office/drawing/2014/main" id="{4014E8E7-4606-4F70-A402-D0FE5FC68588}"/>
              </a:ext>
            </a:extLst>
          </p:cNvPr>
          <p:cNvSpPr>
            <a:spLocks noGrp="1"/>
          </p:cNvSpPr>
          <p:nvPr>
            <p:ph idx="1"/>
          </p:nvPr>
        </p:nvSpPr>
        <p:spPr/>
        <p:txBody>
          <a:bodyPr>
            <a:normAutofit fontScale="92500" lnSpcReduction="20000"/>
          </a:bodyPr>
          <a:lstStyle/>
          <a:p>
            <a:pPr marL="0" indent="0" algn="ctr">
              <a:buNone/>
            </a:pPr>
            <a:r>
              <a:rPr lang="pl-PL" dirty="0"/>
              <a:t>Światowy kryzys gospodarczy silnie uderza w Europę. UE pomaga kilku krajom w trudnej sytuacji i ustanawia tzw. unię bankową, aby zagwarantować, że banki będą bezpieczniejsze i bardziej wiarygodne. W grudniu 2012 r. Unia Europejska otrzymuje Pokojową Nagrodę Nobla. W 2013 r. do UE przystępuje 28. kraj – Chorwacja. Przeciwdziałanie zmianom klimatu jest jednym z priorytetów. Kraje UE postanawiają ograniczać szkodliwe emisje gazów cieplarnianych. W 2014 r. odbywają się wybory do Parlamentu Europejskiego, w wyniku których do parlamentu trafia większa liczba eurosceptyków. Po aneksji Krymu przez Rosję UE ustanawia nową strategię w dziedzinie bezpieczeństwa. Na Bliskim Wschodzie oraz w różnych częściach świata dochodzi do głosu ekstremizm religijny. Prowadzi to do konfliktów i wojen, w wyniku których wiele osób, które zmuszone są uciekać przed niebezpieczeństwem, poszukuje schronienia w Europie. UE nie tylko stoi w obliczu dylematu, jak zadbać o nowych przybyszów, ale również jest celem kilku ataków terrorystycznych. </a:t>
            </a:r>
          </a:p>
        </p:txBody>
      </p:sp>
    </p:spTree>
    <p:extLst>
      <p:ext uri="{BB962C8B-B14F-4D97-AF65-F5344CB8AC3E}">
        <p14:creationId xmlns="" xmlns:p14="http://schemas.microsoft.com/office/powerpoint/2010/main" val="154380390"/>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93B16F8-DEC0-4F08-A908-60B93DF4ECAA}"/>
              </a:ext>
            </a:extLst>
          </p:cNvPr>
          <p:cNvSpPr>
            <a:spLocks noGrp="1"/>
          </p:cNvSpPr>
          <p:nvPr>
            <p:ph type="title"/>
          </p:nvPr>
        </p:nvSpPr>
        <p:spPr/>
        <p:txBody>
          <a:bodyPr>
            <a:normAutofit fontScale="90000"/>
          </a:bodyPr>
          <a:lstStyle/>
          <a:p>
            <a:pPr algn="ctr"/>
            <a:r>
              <a:rPr lang="pl-PL" sz="6000" dirty="0">
                <a:solidFill>
                  <a:schemeClr val="bg2">
                    <a:lumMod val="10000"/>
                  </a:schemeClr>
                </a:solidFill>
              </a:rPr>
              <a:t/>
            </a:r>
            <a:br>
              <a:rPr lang="pl-PL" sz="6000" dirty="0">
                <a:solidFill>
                  <a:schemeClr val="bg2">
                    <a:lumMod val="10000"/>
                  </a:schemeClr>
                </a:solidFill>
              </a:rPr>
            </a:br>
            <a:r>
              <a:rPr lang="pl-PL" sz="6000" dirty="0">
                <a:solidFill>
                  <a:schemeClr val="bg2">
                    <a:lumMod val="10000"/>
                  </a:schemeClr>
                </a:solidFill>
              </a:rPr>
              <a:t/>
            </a:r>
            <a:br>
              <a:rPr lang="pl-PL" sz="6000" dirty="0">
                <a:solidFill>
                  <a:schemeClr val="bg2">
                    <a:lumMod val="10000"/>
                  </a:schemeClr>
                </a:solidFill>
              </a:rPr>
            </a:br>
            <a:r>
              <a:rPr lang="pl-PL" sz="6000" dirty="0">
                <a:solidFill>
                  <a:schemeClr val="bg2">
                    <a:lumMod val="10000"/>
                  </a:schemeClr>
                </a:solidFill>
              </a:rPr>
              <a:t/>
            </a:r>
            <a:br>
              <a:rPr lang="pl-PL" sz="6000" dirty="0">
                <a:solidFill>
                  <a:schemeClr val="bg2">
                    <a:lumMod val="10000"/>
                  </a:schemeClr>
                </a:solidFill>
              </a:rPr>
            </a:br>
            <a:r>
              <a:rPr lang="pl-PL" sz="6000" dirty="0">
                <a:solidFill>
                  <a:schemeClr val="bg2">
                    <a:lumMod val="10000"/>
                  </a:schemeClr>
                </a:solidFill>
              </a:rPr>
              <a:t/>
            </a:r>
            <a:br>
              <a:rPr lang="pl-PL" sz="6000" dirty="0">
                <a:solidFill>
                  <a:schemeClr val="bg2">
                    <a:lumMod val="10000"/>
                  </a:schemeClr>
                </a:solidFill>
              </a:rPr>
            </a:br>
            <a:r>
              <a:rPr lang="pl-PL" sz="6000" dirty="0">
                <a:solidFill>
                  <a:schemeClr val="bg2">
                    <a:lumMod val="10000"/>
                  </a:schemeClr>
                </a:solidFill>
              </a:rPr>
              <a:t/>
            </a:r>
            <a:br>
              <a:rPr lang="pl-PL" sz="6000" dirty="0">
                <a:solidFill>
                  <a:schemeClr val="bg2">
                    <a:lumMod val="10000"/>
                  </a:schemeClr>
                </a:solidFill>
              </a:rPr>
            </a:br>
            <a:r>
              <a:rPr lang="pl-PL" sz="6000" dirty="0">
                <a:solidFill>
                  <a:schemeClr val="bg2">
                    <a:lumMod val="10000"/>
                  </a:schemeClr>
                </a:solidFill>
              </a:rPr>
              <a:t/>
            </a:r>
            <a:br>
              <a:rPr lang="pl-PL" sz="6000" dirty="0">
                <a:solidFill>
                  <a:schemeClr val="bg2">
                    <a:lumMod val="10000"/>
                  </a:schemeClr>
                </a:solidFill>
              </a:rPr>
            </a:br>
            <a:r>
              <a:rPr lang="pl-PL" sz="6700" b="1" i="1" dirty="0">
                <a:solidFill>
                  <a:schemeClr val="bg2">
                    <a:lumMod val="10000"/>
                  </a:schemeClr>
                </a:solidFill>
              </a:rPr>
              <a:t>ZAŁOŻYCIELE </a:t>
            </a:r>
            <a:r>
              <a:rPr lang="pl-PL" sz="6700" b="1" i="1" dirty="0" smtClean="0">
                <a:solidFill>
                  <a:schemeClr val="bg2">
                    <a:lumMod val="10000"/>
                  </a:schemeClr>
                </a:solidFill>
              </a:rPr>
              <a:t>UNII </a:t>
            </a:r>
            <a:r>
              <a:rPr lang="pl-PL" sz="6700" b="1" i="1" dirty="0">
                <a:solidFill>
                  <a:schemeClr val="bg2">
                    <a:lumMod val="10000"/>
                  </a:schemeClr>
                </a:solidFill>
              </a:rPr>
              <a:t>EUROPEJSKIEJ</a:t>
            </a:r>
          </a:p>
        </p:txBody>
      </p:sp>
    </p:spTree>
    <p:extLst>
      <p:ext uri="{BB962C8B-B14F-4D97-AF65-F5344CB8AC3E}">
        <p14:creationId xmlns="" xmlns:p14="http://schemas.microsoft.com/office/powerpoint/2010/main" val="3068401982"/>
      </p:ext>
    </p:extLst>
  </p:cSld>
  <p:clrMapOvr>
    <a:masterClrMapping/>
  </p:clrMapOvr>
  <mc:AlternateContent xmlns:mc="http://schemas.openxmlformats.org/markup-compatibility/2006">
    <mc:Choice xmlns="" xmlns:p14="http://schemas.microsoft.com/office/powerpoint/2010/main" Requires="p14">
      <p:transition p14:dur="250">
        <p:fade/>
        <p:sndAc>
          <p:stSnd>
            <p:snd r:embed="rId3" name="click.wav"/>
          </p:stSnd>
        </p:sndAc>
      </p:transition>
    </mc:Choice>
    <mc:Fallback>
      <p:transition>
        <p:fade/>
        <p:sndAc>
          <p:stSnd>
            <p:snd r:embed="rId2" name="click.wav"/>
          </p:stSnd>
        </p:sndAc>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1710</Words>
  <Application>Microsoft Office PowerPoint</Application>
  <PresentationFormat>Niestandardowy</PresentationFormat>
  <Paragraphs>138</Paragraphs>
  <Slides>41</Slides>
  <Notes>0</Notes>
  <HiddenSlides>0</HiddenSlides>
  <MMClips>0</MMClips>
  <ScaleCrop>false</ScaleCrop>
  <HeadingPairs>
    <vt:vector size="4" baseType="variant">
      <vt:variant>
        <vt:lpstr>Motyw</vt:lpstr>
      </vt:variant>
      <vt:variant>
        <vt:i4>1</vt:i4>
      </vt:variant>
      <vt:variant>
        <vt:lpstr>Tytuły slajdów</vt:lpstr>
      </vt:variant>
      <vt:variant>
        <vt:i4>41</vt:i4>
      </vt:variant>
    </vt:vector>
  </HeadingPairs>
  <TitlesOfParts>
    <vt:vector size="42" baseType="lpstr">
      <vt:lpstr>Motyw pakietu Office</vt:lpstr>
      <vt:lpstr>GENEZA i PRZYSZŁOŚĆ  UNII EUROPEJSKIEJ </vt:lpstr>
      <vt:lpstr>1945-1959 Europa w czasach pokoju – początki współpracy </vt:lpstr>
      <vt:lpstr>1960–1969 Okres wzrostu gospodarczego </vt:lpstr>
      <vt:lpstr>1970–1979 Coraz większa wspólnota – pierwsze rozszerzenie </vt:lpstr>
      <vt:lpstr>1980–1989 Zmiana oblicza Europy – upadek muru berlińskiego </vt:lpstr>
      <vt:lpstr>1990–1999 Europa bez granic </vt:lpstr>
      <vt:lpstr>2000–2009 Dalszy rozwój </vt:lpstr>
      <vt:lpstr>2010 – dziś Dekada pełna wyzwań </vt:lpstr>
      <vt:lpstr>      ZAŁOŻYCIELE UNII EUROPEJSKIEJ</vt:lpstr>
      <vt:lpstr>Slajd 10</vt:lpstr>
      <vt:lpstr>A oto oni:</vt:lpstr>
      <vt:lpstr>Slajd 12</vt:lpstr>
      <vt:lpstr>Slajd 13</vt:lpstr>
      <vt:lpstr>Trzy wspólnoty Europejskie </vt:lpstr>
      <vt:lpstr>Slajd 15</vt:lpstr>
      <vt:lpstr>Slajd 16</vt:lpstr>
      <vt:lpstr>Mapa- początek UE</vt:lpstr>
      <vt:lpstr>Mapa- UE dziś</vt:lpstr>
      <vt:lpstr>Slajd 19</vt:lpstr>
      <vt:lpstr>FLAGA UNII EUROPEJSKIEJ </vt:lpstr>
      <vt:lpstr>HYMN UE- LUDWIG van BEETHOVEN  ,,Oda do radości’’</vt:lpstr>
      <vt:lpstr>WALUTA- EURO </vt:lpstr>
      <vt:lpstr>Slajd 23</vt:lpstr>
      <vt:lpstr>9 maja- Dzień Europy </vt:lpstr>
      <vt:lpstr>LUDNOŚĆ UE</vt:lpstr>
      <vt:lpstr>Slajd 26</vt:lpstr>
      <vt:lpstr>Zalety przystąpienia Polski do UE: </vt:lpstr>
      <vt:lpstr>Zagrożenia wynikające z przystąpienia Polski  do Unii Europejskiej:</vt:lpstr>
      <vt:lpstr>Zagrożenia wynikające z przystąpienia Polski do UE: </vt:lpstr>
      <vt:lpstr>Korzyści wynikające z przystąpienia Polski do Unii Europejskiej:</vt:lpstr>
      <vt:lpstr>PAŃSTWA CZŁONKOWSKIE:</vt:lpstr>
      <vt:lpstr>JĘZYKI URZĘDOWE:</vt:lpstr>
      <vt:lpstr>Slajd 33</vt:lpstr>
      <vt:lpstr>JEDNOSTKA MONETARNA: </vt:lpstr>
      <vt:lpstr>Slajd 35</vt:lpstr>
      <vt:lpstr>Slajd 36</vt:lpstr>
      <vt:lpstr>Slajd 37</vt:lpstr>
      <vt:lpstr>Jerzy Buzek- Przewodniczący Parlamentu  Europejskiego (od 14 lipca 2009 do 17 stycznia 2012)</vt:lpstr>
      <vt:lpstr>Slajd 39</vt:lpstr>
      <vt:lpstr>W projekcie udział brali: </vt:lpstr>
      <vt:lpstr>Slajd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UNIA EUROPEJSKA Projekt Edukacyjny  2016/2017</dc:title>
  <dc:creator>orzechowscy.1981@wp.pl</dc:creator>
  <cp:lastModifiedBy>nauczyciel_2</cp:lastModifiedBy>
  <cp:revision>28</cp:revision>
  <dcterms:created xsi:type="dcterms:W3CDTF">2018-03-22T14:52:07Z</dcterms:created>
  <dcterms:modified xsi:type="dcterms:W3CDTF">2018-05-21T06:58:37Z</dcterms:modified>
</cp:coreProperties>
</file>